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1" r:id="rId5"/>
    <p:sldId id="260" r:id="rId6"/>
    <p:sldId id="261" r:id="rId7"/>
    <p:sldId id="286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69" r:id="rId16"/>
    <p:sldId id="271" r:id="rId17"/>
    <p:sldId id="272" r:id="rId18"/>
    <p:sldId id="270" r:id="rId19"/>
    <p:sldId id="273" r:id="rId20"/>
    <p:sldId id="274" r:id="rId21"/>
    <p:sldId id="292" r:id="rId22"/>
    <p:sldId id="294" r:id="rId23"/>
    <p:sldId id="293" r:id="rId24"/>
    <p:sldId id="275" r:id="rId25"/>
    <p:sldId id="289" r:id="rId26"/>
    <p:sldId id="300" r:id="rId27"/>
    <p:sldId id="283" r:id="rId28"/>
    <p:sldId id="277" r:id="rId29"/>
    <p:sldId id="285" r:id="rId30"/>
    <p:sldId id="280" r:id="rId31"/>
    <p:sldId id="288" r:id="rId32"/>
    <p:sldId id="287" r:id="rId33"/>
    <p:sldId id="290" r:id="rId34"/>
    <p:sldId id="291" r:id="rId35"/>
    <p:sldId id="295" r:id="rId36"/>
    <p:sldId id="296" r:id="rId37"/>
    <p:sldId id="297" r:id="rId38"/>
    <p:sldId id="299" r:id="rId39"/>
    <p:sldId id="298" r:id="rId40"/>
    <p:sldId id="278" r:id="rId41"/>
    <p:sldId id="30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4" d="100"/>
          <a:sy n="174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8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0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1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EDB8-52F6-934F-B268-A15139E03C53}" type="datetimeFigureOut">
              <a:rPr lang="en-US" smtClean="0"/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5E1D-05C7-7D40-8AEA-E444FCD52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Happy Eyeballs for the DNS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7551" y="444283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>
                <a:latin typeface="AhnbergHand"/>
                <a:cs typeface="AhnbergHand"/>
              </a:rPr>
              <a:t>Geoff </a:t>
            </a:r>
            <a:r>
              <a:rPr lang="en-US" sz="1600" dirty="0" smtClean="0">
                <a:latin typeface="AhnbergHand"/>
                <a:cs typeface="AhnbergHand"/>
              </a:rPr>
              <a:t>Huston,</a:t>
            </a:r>
          </a:p>
          <a:p>
            <a:pPr algn="r"/>
            <a:r>
              <a:rPr lang="en-US" sz="1600" dirty="0" smtClean="0">
                <a:latin typeface="AhnbergHand"/>
                <a:cs typeface="AhnbergHand"/>
              </a:rPr>
              <a:t>George </a:t>
            </a:r>
            <a:r>
              <a:rPr lang="en-US" sz="1600" dirty="0" err="1" smtClean="0">
                <a:latin typeface="AhnbergHand"/>
                <a:cs typeface="AhnbergHand"/>
              </a:rPr>
              <a:t>Michaelson</a:t>
            </a:r>
            <a:endParaRPr lang="en-US" sz="1600" dirty="0" smtClean="0">
              <a:latin typeface="AhnbergHand"/>
              <a:cs typeface="AhnbergHand"/>
            </a:endParaRPr>
          </a:p>
          <a:p>
            <a:pPr algn="r"/>
            <a:endParaRPr lang="en-US" sz="1600" dirty="0" smtClean="0">
              <a:latin typeface="AhnbergHand"/>
              <a:cs typeface="AhnbergHand"/>
            </a:endParaRPr>
          </a:p>
          <a:p>
            <a:pPr algn="r"/>
            <a:r>
              <a:rPr lang="en-US" sz="1600" dirty="0" smtClean="0">
                <a:latin typeface="AhnbergHand"/>
                <a:cs typeface="AhnbergHand"/>
              </a:rPr>
              <a:t>APNIC Labs</a:t>
            </a:r>
          </a:p>
          <a:p>
            <a:pPr algn="r"/>
            <a:r>
              <a:rPr lang="en-US" sz="1600" dirty="0" smtClean="0">
                <a:latin typeface="AhnbergHand"/>
                <a:cs typeface="AhnbergHand"/>
              </a:rPr>
              <a:t>October 2015</a:t>
            </a:r>
            <a:endParaRPr lang="en-US" sz="16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02997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Aside: Understanding DNS Resolvers </a:t>
            </a:r>
            <a:r>
              <a:rPr lang="en-US" baseline="0" dirty="0" smtClean="0">
                <a:latin typeface="Powderfinger Type"/>
                <a:cs typeface="Powderfinger Type"/>
              </a:rPr>
              <a:t>is “tricky”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871" y="1746702"/>
            <a:ext cx="702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What we would like to think happens in DNS resolution!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70521" y="2106526"/>
            <a:ext cx="466542" cy="26686"/>
          </a:xfrm>
          <a:custGeom>
            <a:avLst/>
            <a:gdLst>
              <a:gd name="connsiteX0" fmla="*/ 0 w 466542"/>
              <a:gd name="connsiteY0" fmla="*/ 26686 h 26686"/>
              <a:gd name="connsiteX1" fmla="*/ 241911 w 466542"/>
              <a:gd name="connsiteY1" fmla="*/ 766 h 26686"/>
              <a:gd name="connsiteX2" fmla="*/ 466542 w 466542"/>
              <a:gd name="connsiteY2" fmla="*/ 9406 h 2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542" h="26686">
                <a:moveTo>
                  <a:pt x="0" y="26686"/>
                </a:moveTo>
                <a:cubicBezTo>
                  <a:pt x="82077" y="15166"/>
                  <a:pt x="164154" y="3646"/>
                  <a:pt x="241911" y="766"/>
                </a:cubicBezTo>
                <a:cubicBezTo>
                  <a:pt x="319668" y="-2114"/>
                  <a:pt x="393105" y="3646"/>
                  <a:pt x="466542" y="9406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1" y="4300168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hnbergHand"/>
                <a:cs typeface="AhnbergHand"/>
              </a:rPr>
              <a:t>Client</a:t>
            </a:r>
            <a:endParaRPr lang="en-US" sz="2000" b="1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78417" y="4017355"/>
            <a:ext cx="1771154" cy="898617"/>
          </a:xfrm>
          <a:custGeom>
            <a:avLst/>
            <a:gdLst>
              <a:gd name="connsiteX0" fmla="*/ 0 w 1771154"/>
              <a:gd name="connsiteY0" fmla="*/ 4312 h 898617"/>
              <a:gd name="connsiteX1" fmla="*/ 63500 w 1771154"/>
              <a:gd name="connsiteY1" fmla="*/ 850978 h 898617"/>
              <a:gd name="connsiteX2" fmla="*/ 84666 w 1771154"/>
              <a:gd name="connsiteY2" fmla="*/ 798062 h 898617"/>
              <a:gd name="connsiteX3" fmla="*/ 1629833 w 1771154"/>
              <a:gd name="connsiteY3" fmla="*/ 829812 h 898617"/>
              <a:gd name="connsiteX4" fmla="*/ 1682750 w 1771154"/>
              <a:gd name="connsiteY4" fmla="*/ 57228 h 898617"/>
              <a:gd name="connsiteX5" fmla="*/ 1471083 w 1771154"/>
              <a:gd name="connsiteY5" fmla="*/ 57228 h 898617"/>
              <a:gd name="connsiteX6" fmla="*/ 201083 w 1771154"/>
              <a:gd name="connsiteY6" fmla="*/ 99562 h 89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154" h="898617">
                <a:moveTo>
                  <a:pt x="0" y="4312"/>
                </a:moveTo>
                <a:cubicBezTo>
                  <a:pt x="24694" y="361499"/>
                  <a:pt x="49389" y="718686"/>
                  <a:pt x="63500" y="850978"/>
                </a:cubicBezTo>
                <a:cubicBezTo>
                  <a:pt x="77611" y="983270"/>
                  <a:pt x="84666" y="798062"/>
                  <a:pt x="84666" y="798062"/>
                </a:cubicBezTo>
                <a:cubicBezTo>
                  <a:pt x="345721" y="794534"/>
                  <a:pt x="1363486" y="953284"/>
                  <a:pt x="1629833" y="829812"/>
                </a:cubicBezTo>
                <a:cubicBezTo>
                  <a:pt x="1896180" y="706340"/>
                  <a:pt x="1709208" y="185992"/>
                  <a:pt x="1682750" y="57228"/>
                </a:cubicBezTo>
                <a:cubicBezTo>
                  <a:pt x="1656292" y="-71536"/>
                  <a:pt x="1471083" y="57228"/>
                  <a:pt x="1471083" y="57228"/>
                </a:cubicBezTo>
                <a:lnTo>
                  <a:pt x="201083" y="99562"/>
                </a:lnTo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64986" y="4204917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DNS Resolver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52772" y="3909742"/>
            <a:ext cx="2308339" cy="980623"/>
          </a:xfrm>
          <a:custGeom>
            <a:avLst/>
            <a:gdLst>
              <a:gd name="connsiteX0" fmla="*/ 139728 w 2308339"/>
              <a:gd name="connsiteY0" fmla="*/ 905675 h 980623"/>
              <a:gd name="connsiteX1" fmla="*/ 192645 w 2308339"/>
              <a:gd name="connsiteY1" fmla="*/ 884508 h 980623"/>
              <a:gd name="connsiteX2" fmla="*/ 2139978 w 2308339"/>
              <a:gd name="connsiteY2" fmla="*/ 884508 h 980623"/>
              <a:gd name="connsiteX3" fmla="*/ 2203478 w 2308339"/>
              <a:gd name="connsiteY3" fmla="*/ 926841 h 980623"/>
              <a:gd name="connsiteX4" fmla="*/ 2118811 w 2308339"/>
              <a:gd name="connsiteY4" fmla="*/ 48425 h 980623"/>
              <a:gd name="connsiteX5" fmla="*/ 2087061 w 2308339"/>
              <a:gd name="connsiteY5" fmla="*/ 111925 h 980623"/>
              <a:gd name="connsiteX6" fmla="*/ 150311 w 2308339"/>
              <a:gd name="connsiteY6" fmla="*/ 90758 h 980623"/>
              <a:gd name="connsiteX7" fmla="*/ 129145 w 2308339"/>
              <a:gd name="connsiteY7" fmla="*/ 143675 h 980623"/>
              <a:gd name="connsiteX8" fmla="*/ 139728 w 2308339"/>
              <a:gd name="connsiteY8" fmla="*/ 905675 h 98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8339" h="980623">
                <a:moveTo>
                  <a:pt x="139728" y="905675"/>
                </a:moveTo>
                <a:cubicBezTo>
                  <a:pt x="150311" y="1029147"/>
                  <a:pt x="-140730" y="888036"/>
                  <a:pt x="192645" y="884508"/>
                </a:cubicBezTo>
                <a:cubicBezTo>
                  <a:pt x="526020" y="880980"/>
                  <a:pt x="1804839" y="877453"/>
                  <a:pt x="2139978" y="884508"/>
                </a:cubicBezTo>
                <a:cubicBezTo>
                  <a:pt x="2475117" y="891563"/>
                  <a:pt x="2207006" y="1066188"/>
                  <a:pt x="2203478" y="926841"/>
                </a:cubicBezTo>
                <a:cubicBezTo>
                  <a:pt x="2199950" y="787494"/>
                  <a:pt x="2138214" y="184244"/>
                  <a:pt x="2118811" y="48425"/>
                </a:cubicBezTo>
                <a:cubicBezTo>
                  <a:pt x="2099408" y="-87394"/>
                  <a:pt x="2415144" y="104870"/>
                  <a:pt x="2087061" y="111925"/>
                </a:cubicBezTo>
                <a:cubicBezTo>
                  <a:pt x="1758978" y="118980"/>
                  <a:pt x="476630" y="85466"/>
                  <a:pt x="150311" y="90758"/>
                </a:cubicBezTo>
                <a:cubicBezTo>
                  <a:pt x="-176008" y="96050"/>
                  <a:pt x="130909" y="6092"/>
                  <a:pt x="129145" y="143675"/>
                </a:cubicBezTo>
                <a:cubicBezTo>
                  <a:pt x="127381" y="281258"/>
                  <a:pt x="129145" y="782203"/>
                  <a:pt x="139728" y="905675"/>
                </a:cubicBezTo>
                <a:close/>
              </a:path>
            </a:pathLst>
          </a:custGeom>
          <a:noFill/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50583" y="3534833"/>
            <a:ext cx="7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hnbergHand"/>
                <a:cs typeface="AhnbergHand"/>
              </a:rPr>
              <a:t>x.y.z</a:t>
            </a:r>
            <a:r>
              <a:rPr lang="en-US" dirty="0" smtClean="0">
                <a:latin typeface="AhnbergHand"/>
                <a:cs typeface="AhnbergHand"/>
              </a:rPr>
              <a:t>?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82333" y="4011069"/>
            <a:ext cx="775205" cy="232848"/>
          </a:xfrm>
          <a:custGeom>
            <a:avLst/>
            <a:gdLst>
              <a:gd name="connsiteX0" fmla="*/ 0 w 775205"/>
              <a:gd name="connsiteY0" fmla="*/ 179931 h 232848"/>
              <a:gd name="connsiteX1" fmla="*/ 338667 w 775205"/>
              <a:gd name="connsiteY1" fmla="*/ 14 h 232848"/>
              <a:gd name="connsiteX2" fmla="*/ 762000 w 775205"/>
              <a:gd name="connsiteY2" fmla="*/ 169348 h 232848"/>
              <a:gd name="connsiteX3" fmla="*/ 677334 w 775205"/>
              <a:gd name="connsiteY3" fmla="*/ 63514 h 232848"/>
              <a:gd name="connsiteX4" fmla="*/ 772584 w 775205"/>
              <a:gd name="connsiteY4" fmla="*/ 179931 h 232848"/>
              <a:gd name="connsiteX5" fmla="*/ 656167 w 775205"/>
              <a:gd name="connsiteY5" fmla="*/ 232848 h 23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205" h="232848">
                <a:moveTo>
                  <a:pt x="0" y="179931"/>
                </a:moveTo>
                <a:cubicBezTo>
                  <a:pt x="105833" y="90854"/>
                  <a:pt x="211667" y="1778"/>
                  <a:pt x="338667" y="14"/>
                </a:cubicBezTo>
                <a:cubicBezTo>
                  <a:pt x="465667" y="-1750"/>
                  <a:pt x="705556" y="158765"/>
                  <a:pt x="762000" y="169348"/>
                </a:cubicBezTo>
                <a:cubicBezTo>
                  <a:pt x="818444" y="179931"/>
                  <a:pt x="675570" y="61750"/>
                  <a:pt x="677334" y="63514"/>
                </a:cubicBezTo>
                <a:cubicBezTo>
                  <a:pt x="679098" y="65278"/>
                  <a:pt x="776112" y="151709"/>
                  <a:pt x="772584" y="179931"/>
                </a:cubicBezTo>
                <a:cubicBezTo>
                  <a:pt x="769056" y="208153"/>
                  <a:pt x="656167" y="232848"/>
                  <a:pt x="656167" y="23284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55968" y="3904165"/>
            <a:ext cx="1707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Authoritative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AhnbergHand"/>
                <a:cs typeface="AhnbergHand"/>
              </a:rPr>
              <a:t>Nameserver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7655" y="3540410"/>
            <a:ext cx="7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hnbergHand"/>
                <a:cs typeface="AhnbergHand"/>
              </a:rPr>
              <a:t>x.y.z</a:t>
            </a:r>
            <a:r>
              <a:rPr lang="en-US" dirty="0" smtClean="0">
                <a:latin typeface="AhnbergHand"/>
                <a:cs typeface="AhnbergHand"/>
              </a:rPr>
              <a:t>?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451781" y="3908384"/>
            <a:ext cx="2069156" cy="762537"/>
          </a:xfrm>
          <a:custGeom>
            <a:avLst/>
            <a:gdLst>
              <a:gd name="connsiteX0" fmla="*/ 141636 w 2069156"/>
              <a:gd name="connsiteY0" fmla="*/ 60366 h 762537"/>
              <a:gd name="connsiteX1" fmla="*/ 1909052 w 2069156"/>
              <a:gd name="connsiteY1" fmla="*/ 49783 h 762537"/>
              <a:gd name="connsiteX2" fmla="*/ 1993719 w 2069156"/>
              <a:gd name="connsiteY2" fmla="*/ 49783 h 762537"/>
              <a:gd name="connsiteX3" fmla="*/ 1972552 w 2069156"/>
              <a:gd name="connsiteY3" fmla="*/ 716533 h 762537"/>
              <a:gd name="connsiteX4" fmla="*/ 1951386 w 2069156"/>
              <a:gd name="connsiteY4" fmla="*/ 705949 h 762537"/>
              <a:gd name="connsiteX5" fmla="*/ 183969 w 2069156"/>
              <a:gd name="connsiteY5" fmla="*/ 716533 h 762537"/>
              <a:gd name="connsiteX6" fmla="*/ 120469 w 2069156"/>
              <a:gd name="connsiteY6" fmla="*/ 653033 h 762537"/>
              <a:gd name="connsiteX7" fmla="*/ 141636 w 2069156"/>
              <a:gd name="connsiteY7" fmla="*/ 60366 h 76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156" h="762537">
                <a:moveTo>
                  <a:pt x="141636" y="60366"/>
                </a:moveTo>
                <a:cubicBezTo>
                  <a:pt x="439733" y="-40176"/>
                  <a:pt x="1909052" y="49783"/>
                  <a:pt x="1909052" y="49783"/>
                </a:cubicBezTo>
                <a:cubicBezTo>
                  <a:pt x="2217732" y="48019"/>
                  <a:pt x="1983136" y="-61342"/>
                  <a:pt x="1993719" y="49783"/>
                </a:cubicBezTo>
                <a:cubicBezTo>
                  <a:pt x="2004302" y="160908"/>
                  <a:pt x="1979607" y="607172"/>
                  <a:pt x="1972552" y="716533"/>
                </a:cubicBezTo>
                <a:cubicBezTo>
                  <a:pt x="1965497" y="825894"/>
                  <a:pt x="1951386" y="705949"/>
                  <a:pt x="1951386" y="705949"/>
                </a:cubicBezTo>
                <a:lnTo>
                  <a:pt x="183969" y="716533"/>
                </a:lnTo>
                <a:cubicBezTo>
                  <a:pt x="-121184" y="707714"/>
                  <a:pt x="134580" y="764158"/>
                  <a:pt x="120469" y="653033"/>
                </a:cubicBezTo>
                <a:cubicBezTo>
                  <a:pt x="106358" y="541908"/>
                  <a:pt x="-156461" y="160908"/>
                  <a:pt x="141636" y="60366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13917" y="3999558"/>
            <a:ext cx="828793" cy="180859"/>
          </a:xfrm>
          <a:custGeom>
            <a:avLst/>
            <a:gdLst>
              <a:gd name="connsiteX0" fmla="*/ 0 w 828793"/>
              <a:gd name="connsiteY0" fmla="*/ 180859 h 180859"/>
              <a:gd name="connsiteX1" fmla="*/ 338666 w 828793"/>
              <a:gd name="connsiteY1" fmla="*/ 942 h 180859"/>
              <a:gd name="connsiteX2" fmla="*/ 814916 w 828793"/>
              <a:gd name="connsiteY2" fmla="*/ 106775 h 180859"/>
              <a:gd name="connsiteX3" fmla="*/ 709083 w 828793"/>
              <a:gd name="connsiteY3" fmla="*/ 32692 h 180859"/>
              <a:gd name="connsiteX4" fmla="*/ 793750 w 828793"/>
              <a:gd name="connsiteY4" fmla="*/ 106775 h 180859"/>
              <a:gd name="connsiteX5" fmla="*/ 656166 w 828793"/>
              <a:gd name="connsiteY5" fmla="*/ 117359 h 18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793" h="180859">
                <a:moveTo>
                  <a:pt x="0" y="180859"/>
                </a:moveTo>
                <a:cubicBezTo>
                  <a:pt x="101423" y="97074"/>
                  <a:pt x="202847" y="13289"/>
                  <a:pt x="338666" y="942"/>
                </a:cubicBezTo>
                <a:cubicBezTo>
                  <a:pt x="474485" y="-11405"/>
                  <a:pt x="753180" y="101483"/>
                  <a:pt x="814916" y="106775"/>
                </a:cubicBezTo>
                <a:cubicBezTo>
                  <a:pt x="876652" y="112067"/>
                  <a:pt x="712611" y="32692"/>
                  <a:pt x="709083" y="32692"/>
                </a:cubicBezTo>
                <a:cubicBezTo>
                  <a:pt x="705555" y="32692"/>
                  <a:pt x="802570" y="92664"/>
                  <a:pt x="793750" y="106775"/>
                </a:cubicBezTo>
                <a:cubicBezTo>
                  <a:pt x="784930" y="120886"/>
                  <a:pt x="656166" y="117359"/>
                  <a:pt x="656166" y="11735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47953" y="4454668"/>
            <a:ext cx="939630" cy="244332"/>
          </a:xfrm>
          <a:custGeom>
            <a:avLst/>
            <a:gdLst>
              <a:gd name="connsiteX0" fmla="*/ 939630 w 939630"/>
              <a:gd name="connsiteY0" fmla="*/ 64415 h 244332"/>
              <a:gd name="connsiteX1" fmla="*/ 421047 w 939630"/>
              <a:gd name="connsiteY1" fmla="*/ 180832 h 244332"/>
              <a:gd name="connsiteX2" fmla="*/ 8297 w 939630"/>
              <a:gd name="connsiteY2" fmla="*/ 85582 h 244332"/>
              <a:gd name="connsiteX3" fmla="*/ 135297 w 939630"/>
              <a:gd name="connsiteY3" fmla="*/ 915 h 244332"/>
              <a:gd name="connsiteX4" fmla="*/ 18880 w 939630"/>
              <a:gd name="connsiteY4" fmla="*/ 53832 h 244332"/>
              <a:gd name="connsiteX5" fmla="*/ 82380 w 939630"/>
              <a:gd name="connsiteY5" fmla="*/ 244332 h 2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630" h="244332">
                <a:moveTo>
                  <a:pt x="939630" y="64415"/>
                </a:moveTo>
                <a:cubicBezTo>
                  <a:pt x="757949" y="120859"/>
                  <a:pt x="576269" y="177304"/>
                  <a:pt x="421047" y="180832"/>
                </a:cubicBezTo>
                <a:cubicBezTo>
                  <a:pt x="265825" y="184360"/>
                  <a:pt x="55922" y="115568"/>
                  <a:pt x="8297" y="85582"/>
                </a:cubicBezTo>
                <a:cubicBezTo>
                  <a:pt x="-39328" y="55596"/>
                  <a:pt x="133533" y="6207"/>
                  <a:pt x="135297" y="915"/>
                </a:cubicBezTo>
                <a:cubicBezTo>
                  <a:pt x="137061" y="-4377"/>
                  <a:pt x="27699" y="13263"/>
                  <a:pt x="18880" y="53832"/>
                </a:cubicBezTo>
                <a:cubicBezTo>
                  <a:pt x="10061" y="94401"/>
                  <a:pt x="46220" y="169366"/>
                  <a:pt x="82380" y="24433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63637" y="4484902"/>
            <a:ext cx="939630" cy="244332"/>
          </a:xfrm>
          <a:custGeom>
            <a:avLst/>
            <a:gdLst>
              <a:gd name="connsiteX0" fmla="*/ 939630 w 939630"/>
              <a:gd name="connsiteY0" fmla="*/ 64415 h 244332"/>
              <a:gd name="connsiteX1" fmla="*/ 421047 w 939630"/>
              <a:gd name="connsiteY1" fmla="*/ 180832 h 244332"/>
              <a:gd name="connsiteX2" fmla="*/ 8297 w 939630"/>
              <a:gd name="connsiteY2" fmla="*/ 85582 h 244332"/>
              <a:gd name="connsiteX3" fmla="*/ 135297 w 939630"/>
              <a:gd name="connsiteY3" fmla="*/ 915 h 244332"/>
              <a:gd name="connsiteX4" fmla="*/ 18880 w 939630"/>
              <a:gd name="connsiteY4" fmla="*/ 53832 h 244332"/>
              <a:gd name="connsiteX5" fmla="*/ 82380 w 939630"/>
              <a:gd name="connsiteY5" fmla="*/ 244332 h 24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630" h="244332">
                <a:moveTo>
                  <a:pt x="939630" y="64415"/>
                </a:moveTo>
                <a:cubicBezTo>
                  <a:pt x="757949" y="120859"/>
                  <a:pt x="576269" y="177304"/>
                  <a:pt x="421047" y="180832"/>
                </a:cubicBezTo>
                <a:cubicBezTo>
                  <a:pt x="265825" y="184360"/>
                  <a:pt x="55922" y="115568"/>
                  <a:pt x="8297" y="85582"/>
                </a:cubicBezTo>
                <a:cubicBezTo>
                  <a:pt x="-39328" y="55596"/>
                  <a:pt x="133533" y="6207"/>
                  <a:pt x="135297" y="915"/>
                </a:cubicBezTo>
                <a:cubicBezTo>
                  <a:pt x="137061" y="-4377"/>
                  <a:pt x="27699" y="13263"/>
                  <a:pt x="18880" y="53832"/>
                </a:cubicBezTo>
                <a:cubicBezTo>
                  <a:pt x="10061" y="94401"/>
                  <a:pt x="46220" y="169366"/>
                  <a:pt x="82380" y="24433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88455" y="4737959"/>
            <a:ext cx="170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hnbergHand"/>
                <a:cs typeface="AhnbergHand"/>
              </a:rPr>
              <a:t>x.y.z</a:t>
            </a:r>
            <a:r>
              <a:rPr lang="en-US" dirty="0" smtClean="0">
                <a:latin typeface="AhnbergHand"/>
                <a:cs typeface="AhnbergHand"/>
              </a:rPr>
              <a:t>? 10.0.0.1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6109" y="4890133"/>
            <a:ext cx="170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hnbergHand"/>
                <a:cs typeface="AhnbergHand"/>
              </a:rPr>
              <a:t>x.y.z</a:t>
            </a:r>
            <a:r>
              <a:rPr lang="en-US" dirty="0" smtClean="0">
                <a:latin typeface="AhnbergHand"/>
                <a:cs typeface="AhnbergHand"/>
              </a:rPr>
              <a:t>? 10.0.0.1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69909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owderfinger Type"/>
                <a:cs typeface="Powderfinger Type"/>
              </a:rPr>
              <a:t>Aside: Understanding </a:t>
            </a:r>
            <a:r>
              <a:rPr lang="en-US" dirty="0" smtClean="0">
                <a:latin typeface="Powderfinger Type"/>
                <a:cs typeface="Powderfinger Type"/>
              </a:rPr>
              <a:t>DNS Resolvers </a:t>
            </a:r>
            <a:r>
              <a:rPr lang="en-US" baseline="0" dirty="0" smtClean="0">
                <a:latin typeface="Powderfinger Type"/>
                <a:cs typeface="Powderfinger Type"/>
              </a:rPr>
              <a:t>is “tricky”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568" b="1568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07504" y="5877272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A small sample of what appears to happen in DNS resolution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171468" y="6241957"/>
            <a:ext cx="803489" cy="45293"/>
          </a:xfrm>
          <a:custGeom>
            <a:avLst/>
            <a:gdLst>
              <a:gd name="connsiteX0" fmla="*/ 0 w 803489"/>
              <a:gd name="connsiteY0" fmla="*/ 34560 h 45293"/>
              <a:gd name="connsiteX1" fmla="*/ 276469 w 803489"/>
              <a:gd name="connsiteY1" fmla="*/ 43200 h 45293"/>
              <a:gd name="connsiteX2" fmla="*/ 647975 w 803489"/>
              <a:gd name="connsiteY2" fmla="*/ 0 h 45293"/>
              <a:gd name="connsiteX3" fmla="*/ 803489 w 803489"/>
              <a:gd name="connsiteY3" fmla="*/ 43200 h 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489" h="45293">
                <a:moveTo>
                  <a:pt x="0" y="34560"/>
                </a:moveTo>
                <a:cubicBezTo>
                  <a:pt x="84236" y="41760"/>
                  <a:pt x="168473" y="48960"/>
                  <a:pt x="276469" y="43200"/>
                </a:cubicBezTo>
                <a:cubicBezTo>
                  <a:pt x="384465" y="37440"/>
                  <a:pt x="560138" y="0"/>
                  <a:pt x="647975" y="0"/>
                </a:cubicBezTo>
                <a:cubicBezTo>
                  <a:pt x="735812" y="0"/>
                  <a:pt x="769650" y="21600"/>
                  <a:pt x="803489" y="43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owderfinger Type"/>
                <a:cs typeface="Powderfinger Type"/>
              </a:rPr>
              <a:t>Aside: Understanding </a:t>
            </a:r>
            <a:r>
              <a:rPr lang="en-US" dirty="0" smtClean="0">
                <a:latin typeface="Powderfinger Type"/>
                <a:cs typeface="Powderfinger Type"/>
              </a:rPr>
              <a:t>DNS Resolvers </a:t>
            </a:r>
            <a:r>
              <a:rPr lang="en-US" baseline="0" dirty="0" smtClean="0">
                <a:latin typeface="Powderfinger Type"/>
                <a:cs typeface="Powderfinger Type"/>
              </a:rPr>
              <a:t>is “tricky”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66" b="656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1401" y="6126163"/>
            <a:ext cx="7699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E46C0A"/>
                </a:solidFill>
                <a:latin typeface="AhnbergHand"/>
                <a:cs typeface="AhnbergHand"/>
              </a:rPr>
              <a:t>The best model we can use for DNS resolution in these experiments</a:t>
            </a:r>
            <a:endParaRPr lang="en-US" sz="1600" dirty="0">
              <a:solidFill>
                <a:srgbClr val="E46C0A"/>
              </a:solidFill>
              <a:latin typeface="AhnbergHand"/>
              <a:cs typeface="AhnbergHa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7115" y="1516680"/>
            <a:ext cx="2881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We can measure the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behaviour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 of these resolvers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39" y="1434730"/>
            <a:ext cx="2881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We can measure the DNS resolution of these clients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62042" y="2370189"/>
            <a:ext cx="1538347" cy="169977"/>
          </a:xfrm>
          <a:custGeom>
            <a:avLst/>
            <a:gdLst>
              <a:gd name="connsiteX0" fmla="*/ 0 w 1538347"/>
              <a:gd name="connsiteY0" fmla="*/ 169977 h 169977"/>
              <a:gd name="connsiteX1" fmla="*/ 1448908 w 1538347"/>
              <a:gd name="connsiteY1" fmla="*/ 71590 h 169977"/>
              <a:gd name="connsiteX2" fmla="*/ 1305806 w 1538347"/>
              <a:gd name="connsiteY2" fmla="*/ 36 h 169977"/>
              <a:gd name="connsiteX3" fmla="*/ 1538347 w 1538347"/>
              <a:gd name="connsiteY3" fmla="*/ 80534 h 169977"/>
              <a:gd name="connsiteX4" fmla="*/ 1457852 w 1538347"/>
              <a:gd name="connsiteY4" fmla="*/ 169977 h 1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347" h="169977">
                <a:moveTo>
                  <a:pt x="0" y="169977"/>
                </a:moveTo>
                <a:cubicBezTo>
                  <a:pt x="615637" y="134945"/>
                  <a:pt x="1231274" y="99913"/>
                  <a:pt x="1448908" y="71590"/>
                </a:cubicBezTo>
                <a:cubicBezTo>
                  <a:pt x="1666542" y="43267"/>
                  <a:pt x="1290900" y="-1455"/>
                  <a:pt x="1305806" y="36"/>
                </a:cubicBezTo>
                <a:cubicBezTo>
                  <a:pt x="1320712" y="1527"/>
                  <a:pt x="1513006" y="52210"/>
                  <a:pt x="1538347" y="80534"/>
                </a:cubicBezTo>
                <a:lnTo>
                  <a:pt x="1457852" y="169977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333994">
            <a:off x="2352594" y="3363348"/>
            <a:ext cx="2146178" cy="294848"/>
          </a:xfrm>
          <a:custGeom>
            <a:avLst/>
            <a:gdLst>
              <a:gd name="connsiteX0" fmla="*/ 0 w 1538347"/>
              <a:gd name="connsiteY0" fmla="*/ 169977 h 169977"/>
              <a:gd name="connsiteX1" fmla="*/ 1448908 w 1538347"/>
              <a:gd name="connsiteY1" fmla="*/ 71590 h 169977"/>
              <a:gd name="connsiteX2" fmla="*/ 1305806 w 1538347"/>
              <a:gd name="connsiteY2" fmla="*/ 36 h 169977"/>
              <a:gd name="connsiteX3" fmla="*/ 1538347 w 1538347"/>
              <a:gd name="connsiteY3" fmla="*/ 80534 h 169977"/>
              <a:gd name="connsiteX4" fmla="*/ 1457852 w 1538347"/>
              <a:gd name="connsiteY4" fmla="*/ 169977 h 1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347" h="169977">
                <a:moveTo>
                  <a:pt x="0" y="169977"/>
                </a:moveTo>
                <a:cubicBezTo>
                  <a:pt x="615637" y="134945"/>
                  <a:pt x="1231274" y="99913"/>
                  <a:pt x="1448908" y="71590"/>
                </a:cubicBezTo>
                <a:cubicBezTo>
                  <a:pt x="1666542" y="43267"/>
                  <a:pt x="1290900" y="-1455"/>
                  <a:pt x="1305806" y="36"/>
                </a:cubicBezTo>
                <a:cubicBezTo>
                  <a:pt x="1320712" y="1527"/>
                  <a:pt x="1513006" y="52210"/>
                  <a:pt x="1538347" y="80534"/>
                </a:cubicBezTo>
                <a:lnTo>
                  <a:pt x="1457852" y="169977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333994">
            <a:off x="2505563" y="4139087"/>
            <a:ext cx="1904916" cy="294848"/>
          </a:xfrm>
          <a:custGeom>
            <a:avLst/>
            <a:gdLst>
              <a:gd name="connsiteX0" fmla="*/ 0 w 1538347"/>
              <a:gd name="connsiteY0" fmla="*/ 169977 h 169977"/>
              <a:gd name="connsiteX1" fmla="*/ 1448908 w 1538347"/>
              <a:gd name="connsiteY1" fmla="*/ 71590 h 169977"/>
              <a:gd name="connsiteX2" fmla="*/ 1305806 w 1538347"/>
              <a:gd name="connsiteY2" fmla="*/ 36 h 169977"/>
              <a:gd name="connsiteX3" fmla="*/ 1538347 w 1538347"/>
              <a:gd name="connsiteY3" fmla="*/ 80534 h 169977"/>
              <a:gd name="connsiteX4" fmla="*/ 1457852 w 1538347"/>
              <a:gd name="connsiteY4" fmla="*/ 169977 h 1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347" h="169977">
                <a:moveTo>
                  <a:pt x="0" y="169977"/>
                </a:moveTo>
                <a:cubicBezTo>
                  <a:pt x="615637" y="134945"/>
                  <a:pt x="1231274" y="99913"/>
                  <a:pt x="1448908" y="71590"/>
                </a:cubicBezTo>
                <a:cubicBezTo>
                  <a:pt x="1666542" y="43267"/>
                  <a:pt x="1290900" y="-1455"/>
                  <a:pt x="1305806" y="36"/>
                </a:cubicBezTo>
                <a:cubicBezTo>
                  <a:pt x="1320712" y="1527"/>
                  <a:pt x="1513006" y="52210"/>
                  <a:pt x="1538347" y="80534"/>
                </a:cubicBezTo>
                <a:lnTo>
                  <a:pt x="1457852" y="169977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64139">
            <a:off x="3133781" y="4961671"/>
            <a:ext cx="969809" cy="294848"/>
          </a:xfrm>
          <a:custGeom>
            <a:avLst/>
            <a:gdLst>
              <a:gd name="connsiteX0" fmla="*/ 0 w 1538347"/>
              <a:gd name="connsiteY0" fmla="*/ 169977 h 169977"/>
              <a:gd name="connsiteX1" fmla="*/ 1448908 w 1538347"/>
              <a:gd name="connsiteY1" fmla="*/ 71590 h 169977"/>
              <a:gd name="connsiteX2" fmla="*/ 1305806 w 1538347"/>
              <a:gd name="connsiteY2" fmla="*/ 36 h 169977"/>
              <a:gd name="connsiteX3" fmla="*/ 1538347 w 1538347"/>
              <a:gd name="connsiteY3" fmla="*/ 80534 h 169977"/>
              <a:gd name="connsiteX4" fmla="*/ 1457852 w 1538347"/>
              <a:gd name="connsiteY4" fmla="*/ 169977 h 1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347" h="169977">
                <a:moveTo>
                  <a:pt x="0" y="169977"/>
                </a:moveTo>
                <a:cubicBezTo>
                  <a:pt x="615637" y="134945"/>
                  <a:pt x="1231274" y="99913"/>
                  <a:pt x="1448908" y="71590"/>
                </a:cubicBezTo>
                <a:cubicBezTo>
                  <a:pt x="1666542" y="43267"/>
                  <a:pt x="1290900" y="-1455"/>
                  <a:pt x="1305806" y="36"/>
                </a:cubicBezTo>
                <a:cubicBezTo>
                  <a:pt x="1320712" y="1527"/>
                  <a:pt x="1513006" y="52210"/>
                  <a:pt x="1538347" y="80534"/>
                </a:cubicBezTo>
                <a:lnTo>
                  <a:pt x="1457852" y="169977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5107" y="2681377"/>
            <a:ext cx="200503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All this DNS resolver</a:t>
            </a:r>
          </a:p>
          <a:p>
            <a:r>
              <a:rPr lang="en-US" dirty="0" smtClean="0">
                <a:latin typeface="AhnbergHand"/>
                <a:cs typeface="AhnbergHand"/>
              </a:rPr>
              <a:t>infrastructure is opaque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23249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owderfinger Type"/>
                <a:cs typeface="Powderfinger Type"/>
              </a:rPr>
              <a:t>Aside: Understanding </a:t>
            </a:r>
            <a:r>
              <a:rPr lang="en-US" dirty="0" smtClean="0">
                <a:latin typeface="Powderfinger Type"/>
                <a:cs typeface="Powderfinger Type"/>
              </a:rPr>
              <a:t>DNS Resolvers </a:t>
            </a:r>
            <a:r>
              <a:rPr lang="en-US" baseline="0" dirty="0" smtClean="0">
                <a:latin typeface="Powderfinger Type"/>
                <a:cs typeface="Powderfinger Type"/>
              </a:rPr>
              <a:t>is “tricky”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66" b="656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1401" y="6126163"/>
            <a:ext cx="7699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E46C0A"/>
                </a:solidFill>
                <a:latin typeface="AhnbergHand"/>
                <a:cs typeface="AhnbergHand"/>
              </a:rPr>
              <a:t>The best model we can use for DNS resolution in these experiments</a:t>
            </a:r>
            <a:endParaRPr lang="en-US" sz="1600" dirty="0">
              <a:solidFill>
                <a:srgbClr val="E46C0A"/>
              </a:solidFill>
              <a:latin typeface="AhnbergHand"/>
              <a:cs typeface="AhnbergHa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7115" y="1516680"/>
            <a:ext cx="2881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We can measure the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behaviour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 of these resolvers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39" y="1434730"/>
            <a:ext cx="2881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We can measure the DNS resolution of these clients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62042" y="2370189"/>
            <a:ext cx="1538347" cy="169977"/>
          </a:xfrm>
          <a:custGeom>
            <a:avLst/>
            <a:gdLst>
              <a:gd name="connsiteX0" fmla="*/ 0 w 1538347"/>
              <a:gd name="connsiteY0" fmla="*/ 169977 h 169977"/>
              <a:gd name="connsiteX1" fmla="*/ 1448908 w 1538347"/>
              <a:gd name="connsiteY1" fmla="*/ 71590 h 169977"/>
              <a:gd name="connsiteX2" fmla="*/ 1305806 w 1538347"/>
              <a:gd name="connsiteY2" fmla="*/ 36 h 169977"/>
              <a:gd name="connsiteX3" fmla="*/ 1538347 w 1538347"/>
              <a:gd name="connsiteY3" fmla="*/ 80534 h 169977"/>
              <a:gd name="connsiteX4" fmla="*/ 1457852 w 1538347"/>
              <a:gd name="connsiteY4" fmla="*/ 169977 h 1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347" h="169977">
                <a:moveTo>
                  <a:pt x="0" y="169977"/>
                </a:moveTo>
                <a:cubicBezTo>
                  <a:pt x="615637" y="134945"/>
                  <a:pt x="1231274" y="99913"/>
                  <a:pt x="1448908" y="71590"/>
                </a:cubicBezTo>
                <a:cubicBezTo>
                  <a:pt x="1666542" y="43267"/>
                  <a:pt x="1290900" y="-1455"/>
                  <a:pt x="1305806" y="36"/>
                </a:cubicBezTo>
                <a:cubicBezTo>
                  <a:pt x="1320712" y="1527"/>
                  <a:pt x="1513006" y="52210"/>
                  <a:pt x="1538347" y="80534"/>
                </a:cubicBezTo>
                <a:lnTo>
                  <a:pt x="1457852" y="169977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333994">
            <a:off x="2352594" y="3363348"/>
            <a:ext cx="2146178" cy="294848"/>
          </a:xfrm>
          <a:custGeom>
            <a:avLst/>
            <a:gdLst>
              <a:gd name="connsiteX0" fmla="*/ 0 w 1538347"/>
              <a:gd name="connsiteY0" fmla="*/ 169977 h 169977"/>
              <a:gd name="connsiteX1" fmla="*/ 1448908 w 1538347"/>
              <a:gd name="connsiteY1" fmla="*/ 71590 h 169977"/>
              <a:gd name="connsiteX2" fmla="*/ 1305806 w 1538347"/>
              <a:gd name="connsiteY2" fmla="*/ 36 h 169977"/>
              <a:gd name="connsiteX3" fmla="*/ 1538347 w 1538347"/>
              <a:gd name="connsiteY3" fmla="*/ 80534 h 169977"/>
              <a:gd name="connsiteX4" fmla="*/ 1457852 w 1538347"/>
              <a:gd name="connsiteY4" fmla="*/ 169977 h 1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347" h="169977">
                <a:moveTo>
                  <a:pt x="0" y="169977"/>
                </a:moveTo>
                <a:cubicBezTo>
                  <a:pt x="615637" y="134945"/>
                  <a:pt x="1231274" y="99913"/>
                  <a:pt x="1448908" y="71590"/>
                </a:cubicBezTo>
                <a:cubicBezTo>
                  <a:pt x="1666542" y="43267"/>
                  <a:pt x="1290900" y="-1455"/>
                  <a:pt x="1305806" y="36"/>
                </a:cubicBezTo>
                <a:cubicBezTo>
                  <a:pt x="1320712" y="1527"/>
                  <a:pt x="1513006" y="52210"/>
                  <a:pt x="1538347" y="80534"/>
                </a:cubicBezTo>
                <a:lnTo>
                  <a:pt x="1457852" y="169977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333994">
            <a:off x="2505563" y="4139087"/>
            <a:ext cx="1904916" cy="294848"/>
          </a:xfrm>
          <a:custGeom>
            <a:avLst/>
            <a:gdLst>
              <a:gd name="connsiteX0" fmla="*/ 0 w 1538347"/>
              <a:gd name="connsiteY0" fmla="*/ 169977 h 169977"/>
              <a:gd name="connsiteX1" fmla="*/ 1448908 w 1538347"/>
              <a:gd name="connsiteY1" fmla="*/ 71590 h 169977"/>
              <a:gd name="connsiteX2" fmla="*/ 1305806 w 1538347"/>
              <a:gd name="connsiteY2" fmla="*/ 36 h 169977"/>
              <a:gd name="connsiteX3" fmla="*/ 1538347 w 1538347"/>
              <a:gd name="connsiteY3" fmla="*/ 80534 h 169977"/>
              <a:gd name="connsiteX4" fmla="*/ 1457852 w 1538347"/>
              <a:gd name="connsiteY4" fmla="*/ 169977 h 1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347" h="169977">
                <a:moveTo>
                  <a:pt x="0" y="169977"/>
                </a:moveTo>
                <a:cubicBezTo>
                  <a:pt x="615637" y="134945"/>
                  <a:pt x="1231274" y="99913"/>
                  <a:pt x="1448908" y="71590"/>
                </a:cubicBezTo>
                <a:cubicBezTo>
                  <a:pt x="1666542" y="43267"/>
                  <a:pt x="1290900" y="-1455"/>
                  <a:pt x="1305806" y="36"/>
                </a:cubicBezTo>
                <a:cubicBezTo>
                  <a:pt x="1320712" y="1527"/>
                  <a:pt x="1513006" y="52210"/>
                  <a:pt x="1538347" y="80534"/>
                </a:cubicBezTo>
                <a:lnTo>
                  <a:pt x="1457852" y="169977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64139">
            <a:off x="3133781" y="4961671"/>
            <a:ext cx="969809" cy="294848"/>
          </a:xfrm>
          <a:custGeom>
            <a:avLst/>
            <a:gdLst>
              <a:gd name="connsiteX0" fmla="*/ 0 w 1538347"/>
              <a:gd name="connsiteY0" fmla="*/ 169977 h 169977"/>
              <a:gd name="connsiteX1" fmla="*/ 1448908 w 1538347"/>
              <a:gd name="connsiteY1" fmla="*/ 71590 h 169977"/>
              <a:gd name="connsiteX2" fmla="*/ 1305806 w 1538347"/>
              <a:gd name="connsiteY2" fmla="*/ 36 h 169977"/>
              <a:gd name="connsiteX3" fmla="*/ 1538347 w 1538347"/>
              <a:gd name="connsiteY3" fmla="*/ 80534 h 169977"/>
              <a:gd name="connsiteX4" fmla="*/ 1457852 w 1538347"/>
              <a:gd name="connsiteY4" fmla="*/ 169977 h 1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347" h="169977">
                <a:moveTo>
                  <a:pt x="0" y="169977"/>
                </a:moveTo>
                <a:cubicBezTo>
                  <a:pt x="615637" y="134945"/>
                  <a:pt x="1231274" y="99913"/>
                  <a:pt x="1448908" y="71590"/>
                </a:cubicBezTo>
                <a:cubicBezTo>
                  <a:pt x="1666542" y="43267"/>
                  <a:pt x="1290900" y="-1455"/>
                  <a:pt x="1305806" y="36"/>
                </a:cubicBezTo>
                <a:cubicBezTo>
                  <a:pt x="1320712" y="1527"/>
                  <a:pt x="1513006" y="52210"/>
                  <a:pt x="1538347" y="80534"/>
                </a:cubicBezTo>
                <a:lnTo>
                  <a:pt x="1457852" y="169977"/>
                </a:ln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5107" y="2681377"/>
            <a:ext cx="200503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All this DNS resolver</a:t>
            </a:r>
          </a:p>
          <a:p>
            <a:r>
              <a:rPr lang="en-US" dirty="0" smtClean="0">
                <a:latin typeface="AhnbergHand"/>
                <a:cs typeface="AhnbergHand"/>
              </a:rPr>
              <a:t>infrastructure is opaque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 rot="20693153">
            <a:off x="67614" y="2890944"/>
            <a:ext cx="9005047" cy="76944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sz="4400" dirty="0" smtClean="0">
                <a:solidFill>
                  <a:srgbClr val="FF0000"/>
                </a:solidFill>
                <a:latin typeface="AhnbergHand"/>
                <a:cs typeface="AhnbergHand"/>
              </a:rPr>
              <a:t>Maybe we can improve on this</a:t>
            </a:r>
            <a:endParaRPr lang="en-AU" sz="4400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53474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Glueless</a:t>
            </a:r>
            <a:r>
              <a:rPr lang="en-US" dirty="0" smtClean="0"/>
              <a:t> 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9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Glueless</a:t>
            </a:r>
            <a:r>
              <a:rPr lang="en-US" dirty="0" smtClean="0"/>
              <a:t> Delegation</a:t>
            </a:r>
            <a:endParaRPr lang="en-US" dirty="0"/>
          </a:p>
        </p:txBody>
      </p:sp>
      <p:pic>
        <p:nvPicPr>
          <p:cNvPr id="6" name="Content Placeholder 5" descr="Screen Shot 2015-09-08 at 1.58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5" b="12665"/>
          <a:stretch>
            <a:fillRect/>
          </a:stretch>
        </p:blipFill>
        <p:spPr>
          <a:xfrm>
            <a:off x="457200" y="1600200"/>
            <a:ext cx="3120402" cy="1716101"/>
          </a:xfrm>
        </p:spPr>
      </p:pic>
      <p:pic>
        <p:nvPicPr>
          <p:cNvPr id="7" name="Picture 6" descr="Screen Shot 2015-09-08 at 1.58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12" y="1724790"/>
            <a:ext cx="4938244" cy="3737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7419" y="6168084"/>
            <a:ext cx="335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 OARC 2015 Spring Workshop</a:t>
            </a:r>
          </a:p>
        </p:txBody>
      </p:sp>
    </p:spTree>
    <p:extLst>
      <p:ext uri="{BB962C8B-B14F-4D97-AF65-F5344CB8AC3E}">
        <p14:creationId xmlns:p14="http://schemas.microsoft.com/office/powerpoint/2010/main" val="308537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1797"/>
          <a:stretch/>
        </p:blipFill>
        <p:spPr>
          <a:xfrm>
            <a:off x="1454508" y="1133590"/>
            <a:ext cx="8229600" cy="4534356"/>
          </a:xfrm>
        </p:spPr>
      </p:pic>
      <p:sp>
        <p:nvSpPr>
          <p:cNvPr id="6" name="Rectangle 5"/>
          <p:cNvSpPr/>
          <p:nvPr/>
        </p:nvSpPr>
        <p:spPr>
          <a:xfrm>
            <a:off x="5148441" y="1269961"/>
            <a:ext cx="3324316" cy="758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9792" y="2028528"/>
            <a:ext cx="3324316" cy="758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15794" y="2787095"/>
            <a:ext cx="2725514" cy="311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1870" y="3996375"/>
            <a:ext cx="3324316" cy="758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06588" y="5527311"/>
            <a:ext cx="3324316" cy="758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7614" y="5484695"/>
            <a:ext cx="3324316" cy="758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22187" y="5428276"/>
            <a:ext cx="3324316" cy="758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86009" y="5300427"/>
            <a:ext cx="3324316" cy="758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5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4" y="0"/>
            <a:ext cx="6644607" cy="6858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298721" y="4908088"/>
            <a:ext cx="3904156" cy="896851"/>
          </a:xfrm>
          <a:custGeom>
            <a:avLst/>
            <a:gdLst>
              <a:gd name="connsiteX0" fmla="*/ 744319 w 3904156"/>
              <a:gd name="connsiteY0" fmla="*/ 197324 h 896851"/>
              <a:gd name="connsiteX1" fmla="*/ 62408 w 3904156"/>
              <a:gd name="connsiteY1" fmla="*/ 154708 h 896851"/>
              <a:gd name="connsiteX2" fmla="*/ 87980 w 3904156"/>
              <a:gd name="connsiteY2" fmla="*/ 691671 h 896851"/>
              <a:gd name="connsiteX3" fmla="*/ 565318 w 3904156"/>
              <a:gd name="connsiteY3" fmla="*/ 896228 h 896851"/>
              <a:gd name="connsiteX4" fmla="*/ 2534336 w 3904156"/>
              <a:gd name="connsiteY4" fmla="*/ 759857 h 896851"/>
              <a:gd name="connsiteX5" fmla="*/ 3676536 w 3904156"/>
              <a:gd name="connsiteY5" fmla="*/ 666101 h 896851"/>
              <a:gd name="connsiteX6" fmla="*/ 3838490 w 3904156"/>
              <a:gd name="connsiteY6" fmla="*/ 86522 h 896851"/>
              <a:gd name="connsiteX7" fmla="*/ 2875291 w 3904156"/>
              <a:gd name="connsiteY7" fmla="*/ 1290 h 896851"/>
              <a:gd name="connsiteX8" fmla="*/ 514174 w 3904156"/>
              <a:gd name="connsiteY8" fmla="*/ 69475 h 89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4156" h="896851">
                <a:moveTo>
                  <a:pt x="744319" y="197324"/>
                </a:moveTo>
                <a:cubicBezTo>
                  <a:pt x="458058" y="134820"/>
                  <a:pt x="171798" y="72317"/>
                  <a:pt x="62408" y="154708"/>
                </a:cubicBezTo>
                <a:cubicBezTo>
                  <a:pt x="-46982" y="237099"/>
                  <a:pt x="4162" y="568084"/>
                  <a:pt x="87980" y="691671"/>
                </a:cubicBezTo>
                <a:cubicBezTo>
                  <a:pt x="171798" y="815258"/>
                  <a:pt x="157592" y="884864"/>
                  <a:pt x="565318" y="896228"/>
                </a:cubicBezTo>
                <a:cubicBezTo>
                  <a:pt x="973044" y="907592"/>
                  <a:pt x="2534336" y="759857"/>
                  <a:pt x="2534336" y="759857"/>
                </a:cubicBezTo>
                <a:cubicBezTo>
                  <a:pt x="3052872" y="721503"/>
                  <a:pt x="3459177" y="778324"/>
                  <a:pt x="3676536" y="666101"/>
                </a:cubicBezTo>
                <a:cubicBezTo>
                  <a:pt x="3893895" y="553878"/>
                  <a:pt x="3972031" y="197324"/>
                  <a:pt x="3838490" y="86522"/>
                </a:cubicBezTo>
                <a:cubicBezTo>
                  <a:pt x="3704949" y="-24280"/>
                  <a:pt x="3429344" y="4131"/>
                  <a:pt x="2875291" y="1290"/>
                </a:cubicBezTo>
                <a:cubicBezTo>
                  <a:pt x="2321238" y="-1551"/>
                  <a:pt x="1417706" y="33962"/>
                  <a:pt x="514174" y="6947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36753" y="45001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00FF"/>
                </a:solidFill>
              </a:rPr>
              <a:t>1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445" y="514301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00FF"/>
                </a:solidFill>
              </a:rPr>
              <a:t>2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0584" y="615351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00FF"/>
                </a:solidFill>
              </a:rPr>
              <a:t>3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12604" y="4304135"/>
            <a:ext cx="415956" cy="681068"/>
          </a:xfrm>
          <a:custGeom>
            <a:avLst/>
            <a:gdLst>
              <a:gd name="connsiteX0" fmla="*/ 259162 w 415956"/>
              <a:gd name="connsiteY0" fmla="*/ 0 h 681068"/>
              <a:gd name="connsiteX1" fmla="*/ 63171 w 415956"/>
              <a:gd name="connsiteY1" fmla="*/ 117599 h 681068"/>
              <a:gd name="connsiteX2" fmla="*/ 133728 w 415956"/>
              <a:gd name="connsiteY2" fmla="*/ 290078 h 681068"/>
              <a:gd name="connsiteX3" fmla="*/ 453 w 415956"/>
              <a:gd name="connsiteY3" fmla="*/ 313598 h 681068"/>
              <a:gd name="connsiteX4" fmla="*/ 188605 w 415956"/>
              <a:gd name="connsiteY4" fmla="*/ 321438 h 681068"/>
              <a:gd name="connsiteX5" fmla="*/ 267002 w 415956"/>
              <a:gd name="connsiteY5" fmla="*/ 658556 h 681068"/>
              <a:gd name="connsiteX6" fmla="*/ 415956 w 415956"/>
              <a:gd name="connsiteY6" fmla="*/ 650716 h 6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956" h="681068">
                <a:moveTo>
                  <a:pt x="259162" y="0"/>
                </a:moveTo>
                <a:cubicBezTo>
                  <a:pt x="171619" y="34626"/>
                  <a:pt x="84077" y="69253"/>
                  <a:pt x="63171" y="117599"/>
                </a:cubicBezTo>
                <a:cubicBezTo>
                  <a:pt x="42265" y="165945"/>
                  <a:pt x="144181" y="257412"/>
                  <a:pt x="133728" y="290078"/>
                </a:cubicBezTo>
                <a:cubicBezTo>
                  <a:pt x="123275" y="322745"/>
                  <a:pt x="-8693" y="308371"/>
                  <a:pt x="453" y="313598"/>
                </a:cubicBezTo>
                <a:cubicBezTo>
                  <a:pt x="9599" y="318825"/>
                  <a:pt x="144180" y="263945"/>
                  <a:pt x="188605" y="321438"/>
                </a:cubicBezTo>
                <a:cubicBezTo>
                  <a:pt x="233030" y="378931"/>
                  <a:pt x="229110" y="603676"/>
                  <a:pt x="267002" y="658556"/>
                </a:cubicBezTo>
                <a:cubicBezTo>
                  <a:pt x="304894" y="713436"/>
                  <a:pt x="415956" y="650716"/>
                  <a:pt x="415956" y="65071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2101019" y="4915651"/>
            <a:ext cx="329280" cy="948635"/>
          </a:xfrm>
          <a:custGeom>
            <a:avLst/>
            <a:gdLst>
              <a:gd name="connsiteX0" fmla="*/ 329280 w 329280"/>
              <a:gd name="connsiteY0" fmla="*/ 0 h 948635"/>
              <a:gd name="connsiteX1" fmla="*/ 86250 w 329280"/>
              <a:gd name="connsiteY1" fmla="*/ 94080 h 948635"/>
              <a:gd name="connsiteX2" fmla="*/ 117609 w 329280"/>
              <a:gd name="connsiteY2" fmla="*/ 376318 h 948635"/>
              <a:gd name="connsiteX3" fmla="*/ 14 w 329280"/>
              <a:gd name="connsiteY3" fmla="*/ 446878 h 948635"/>
              <a:gd name="connsiteX4" fmla="*/ 109769 w 329280"/>
              <a:gd name="connsiteY4" fmla="*/ 509597 h 948635"/>
              <a:gd name="connsiteX5" fmla="*/ 125448 w 329280"/>
              <a:gd name="connsiteY5" fmla="*/ 838875 h 948635"/>
              <a:gd name="connsiteX6" fmla="*/ 282242 w 329280"/>
              <a:gd name="connsiteY6" fmla="*/ 948635 h 94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280" h="948635">
                <a:moveTo>
                  <a:pt x="329280" y="0"/>
                </a:moveTo>
                <a:cubicBezTo>
                  <a:pt x="225404" y="15680"/>
                  <a:pt x="121528" y="31360"/>
                  <a:pt x="86250" y="94080"/>
                </a:cubicBezTo>
                <a:cubicBezTo>
                  <a:pt x="50972" y="156800"/>
                  <a:pt x="131982" y="317518"/>
                  <a:pt x="117609" y="376318"/>
                </a:cubicBezTo>
                <a:cubicBezTo>
                  <a:pt x="103236" y="435118"/>
                  <a:pt x="1321" y="424665"/>
                  <a:pt x="14" y="446878"/>
                </a:cubicBezTo>
                <a:cubicBezTo>
                  <a:pt x="-1293" y="469091"/>
                  <a:pt x="88863" y="444264"/>
                  <a:pt x="109769" y="509597"/>
                </a:cubicBezTo>
                <a:cubicBezTo>
                  <a:pt x="130675" y="574930"/>
                  <a:pt x="96703" y="765702"/>
                  <a:pt x="125448" y="838875"/>
                </a:cubicBezTo>
                <a:cubicBezTo>
                  <a:pt x="154193" y="912048"/>
                  <a:pt x="218217" y="930341"/>
                  <a:pt x="282242" y="94863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1724603" y="5989725"/>
            <a:ext cx="329392" cy="697756"/>
          </a:xfrm>
          <a:custGeom>
            <a:avLst/>
            <a:gdLst>
              <a:gd name="connsiteX0" fmla="*/ 219636 w 329392"/>
              <a:gd name="connsiteY0" fmla="*/ 0 h 697756"/>
              <a:gd name="connsiteX1" fmla="*/ 102041 w 329392"/>
              <a:gd name="connsiteY1" fmla="*/ 86240 h 697756"/>
              <a:gd name="connsiteX2" fmla="*/ 102041 w 329392"/>
              <a:gd name="connsiteY2" fmla="*/ 282238 h 697756"/>
              <a:gd name="connsiteX3" fmla="*/ 125 w 329392"/>
              <a:gd name="connsiteY3" fmla="*/ 297918 h 697756"/>
              <a:gd name="connsiteX4" fmla="*/ 125560 w 329392"/>
              <a:gd name="connsiteY4" fmla="*/ 399838 h 697756"/>
              <a:gd name="connsiteX5" fmla="*/ 133400 w 329392"/>
              <a:gd name="connsiteY5" fmla="*/ 611516 h 697756"/>
              <a:gd name="connsiteX6" fmla="*/ 329392 w 329392"/>
              <a:gd name="connsiteY6" fmla="*/ 697756 h 69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2" h="697756">
                <a:moveTo>
                  <a:pt x="219636" y="0"/>
                </a:moveTo>
                <a:cubicBezTo>
                  <a:pt x="170638" y="19600"/>
                  <a:pt x="121640" y="39200"/>
                  <a:pt x="102041" y="86240"/>
                </a:cubicBezTo>
                <a:cubicBezTo>
                  <a:pt x="82442" y="133280"/>
                  <a:pt x="119027" y="246958"/>
                  <a:pt x="102041" y="282238"/>
                </a:cubicBezTo>
                <a:cubicBezTo>
                  <a:pt x="85055" y="317518"/>
                  <a:pt x="-3795" y="278318"/>
                  <a:pt x="125" y="297918"/>
                </a:cubicBezTo>
                <a:cubicBezTo>
                  <a:pt x="4045" y="317518"/>
                  <a:pt x="103347" y="347572"/>
                  <a:pt x="125560" y="399838"/>
                </a:cubicBezTo>
                <a:cubicBezTo>
                  <a:pt x="147772" y="452104"/>
                  <a:pt x="99428" y="561863"/>
                  <a:pt x="133400" y="611516"/>
                </a:cubicBezTo>
                <a:cubicBezTo>
                  <a:pt x="167372" y="661169"/>
                  <a:pt x="248382" y="679462"/>
                  <a:pt x="329392" y="6977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4475931" y="2635963"/>
            <a:ext cx="439916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00FF"/>
                </a:solidFill>
                <a:latin typeface="AhnbergHand"/>
                <a:cs typeface="AhnbergHand"/>
              </a:rPr>
              <a:t>The resolver can only ask</a:t>
            </a:r>
          </a:p>
          <a:p>
            <a:r>
              <a:rPr lang="en-AU" dirty="0">
                <a:solidFill>
                  <a:srgbClr val="0000FF"/>
                </a:solidFill>
                <a:latin typeface="AhnbergHand"/>
                <a:cs typeface="AhnbergHand"/>
              </a:rPr>
              <a:t>q</a:t>
            </a:r>
            <a:r>
              <a:rPr lang="en-AU" dirty="0" smtClean="0">
                <a:solidFill>
                  <a:srgbClr val="0000FF"/>
                </a:solidFill>
                <a:latin typeface="AhnbergHand"/>
                <a:cs typeface="AhnbergHand"/>
              </a:rPr>
              <a:t>uestion 3 if it receives answer 2</a:t>
            </a:r>
            <a:endParaRPr lang="en-AU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93079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Glueless</a:t>
            </a:r>
            <a:r>
              <a:rPr lang="en-US" dirty="0" smtClean="0"/>
              <a:t> 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We can change the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of the DNS response to the NS domain query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And we observe that the resolver has received the response by the subsequent query to the child domain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10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V6 Preference in the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We set up three domain structures:</a:t>
            </a:r>
          </a:p>
          <a:p>
            <a:pPr marL="457200" lvl="1" indent="0">
              <a:buNone/>
            </a:pPr>
            <a:r>
              <a:rPr lang="en-US" sz="1600" dirty="0" err="1" smtClean="0"/>
              <a:t>Glueless</a:t>
            </a:r>
            <a:r>
              <a:rPr lang="en-US" sz="1600" dirty="0" smtClean="0"/>
              <a:t> V4 only - NS name has only an A RR</a:t>
            </a:r>
          </a:p>
          <a:p>
            <a:pPr marL="457200" lvl="1" indent="0">
              <a:buNone/>
            </a:pPr>
            <a:r>
              <a:rPr lang="en-US" sz="1600" dirty="0" err="1" smtClean="0"/>
              <a:t>Glueless</a:t>
            </a:r>
            <a:r>
              <a:rPr lang="en-US" sz="1600" dirty="0" smtClean="0"/>
              <a:t> V6 only – NS name has only a AAAA RR</a:t>
            </a:r>
          </a:p>
          <a:p>
            <a:pPr marL="457200" lvl="1" indent="0">
              <a:buNone/>
            </a:pPr>
            <a:r>
              <a:rPr lang="en-US" sz="1600" dirty="0" err="1" smtClean="0"/>
              <a:t>Glueless</a:t>
            </a:r>
            <a:r>
              <a:rPr lang="en-US" sz="1600" dirty="0" smtClean="0"/>
              <a:t> Dual Stack – NA name has both A and AAAA RRs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And tested this in an online Ad campaign using a pool of unique names to circumvent DNS name caching in resolvers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316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“Happy Eyeballs”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Plan A: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you are Dual Stack and the service you are attempting to connect to </a:t>
            </a:r>
            <a:r>
              <a:rPr lang="en-US" sz="2000" dirty="0"/>
              <a:t>i</a:t>
            </a:r>
            <a:r>
              <a:rPr lang="en-US" sz="2000" dirty="0" smtClean="0"/>
              <a:t>s Dual Stack then try to connect using V6 first, and if the connection attempt fails then try using V4 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1800" dirty="0" smtClean="0"/>
              <a:t>Which “naturally” propels the V6 transition – as more clients and services support Dual Stack then more transactions will shift to use V6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141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25 July 2015 – 31 August 2015</a:t>
            </a:r>
          </a:p>
          <a:p>
            <a:pPr marL="0" indent="0">
              <a:buNone/>
            </a:pPr>
            <a:r>
              <a:rPr lang="en-US" sz="1600" dirty="0" smtClean="0"/>
              <a:t>43,679,222 completed experiments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Web results: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DNS V4 Only				42,515,729    97%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DNS V6 Only				16,605,301    38%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DNS Dual Stack</a:t>
            </a:r>
            <a:r>
              <a:rPr lang="en-US" sz="1600" dirty="0"/>
              <a:t>	</a:t>
            </a:r>
            <a:r>
              <a:rPr lang="en-US" sz="1600" dirty="0" smtClean="0"/>
              <a:t>		41,653,531    95%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38% of tests involved using DNS resolvers that were able to perform DNS queries over IPv6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985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25 July 2015 – 31 August 2015</a:t>
            </a:r>
          </a:p>
          <a:p>
            <a:pPr marL="0" indent="0">
              <a:buNone/>
            </a:pPr>
            <a:r>
              <a:rPr lang="en-US" sz="1600" dirty="0" smtClean="0"/>
              <a:t>43,679,222 completed experiments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Web results: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DNS V4 Only				42,515,729    97%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DNS V6 Only				16,605,301    38%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DNS Dual Stack</a:t>
            </a:r>
            <a:r>
              <a:rPr lang="en-US" sz="1600" dirty="0"/>
              <a:t>	</a:t>
            </a:r>
            <a:r>
              <a:rPr lang="en-US" sz="1600" dirty="0" smtClean="0"/>
              <a:t>		41,653,531    95%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38% of tests involved using DNS resolvers that were able to perform DNS queries over IPv6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Freeform 3"/>
          <p:cNvSpPr/>
          <p:nvPr/>
        </p:nvSpPr>
        <p:spPr>
          <a:xfrm>
            <a:off x="4973671" y="3064151"/>
            <a:ext cx="1016061" cy="343749"/>
          </a:xfrm>
          <a:custGeom>
            <a:avLst/>
            <a:gdLst>
              <a:gd name="connsiteX0" fmla="*/ 283028 w 1016061"/>
              <a:gd name="connsiteY0" fmla="*/ 343749 h 343749"/>
              <a:gd name="connsiteX1" fmla="*/ 909976 w 1016061"/>
              <a:gd name="connsiteY1" fmla="*/ 295524 h 343749"/>
              <a:gd name="connsiteX2" fmla="*/ 982316 w 1016061"/>
              <a:gd name="connsiteY2" fmla="*/ 78511 h 343749"/>
              <a:gd name="connsiteX3" fmla="*/ 556313 w 1016061"/>
              <a:gd name="connsiteY3" fmla="*/ 6173 h 343749"/>
              <a:gd name="connsiteX4" fmla="*/ 162461 w 1016061"/>
              <a:gd name="connsiteY4" fmla="*/ 30286 h 343749"/>
              <a:gd name="connsiteX5" fmla="*/ 1705 w 1016061"/>
              <a:gd name="connsiteY5" fmla="*/ 239261 h 343749"/>
              <a:gd name="connsiteX6" fmla="*/ 250877 w 1016061"/>
              <a:gd name="connsiteY6" fmla="*/ 287486 h 3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61" h="343749">
                <a:moveTo>
                  <a:pt x="283028" y="343749"/>
                </a:moveTo>
                <a:cubicBezTo>
                  <a:pt x="538228" y="341739"/>
                  <a:pt x="793428" y="339730"/>
                  <a:pt x="909976" y="295524"/>
                </a:cubicBezTo>
                <a:cubicBezTo>
                  <a:pt x="1026524" y="251318"/>
                  <a:pt x="1041260" y="126736"/>
                  <a:pt x="982316" y="78511"/>
                </a:cubicBezTo>
                <a:cubicBezTo>
                  <a:pt x="923372" y="30286"/>
                  <a:pt x="692956" y="14210"/>
                  <a:pt x="556313" y="6173"/>
                </a:cubicBezTo>
                <a:cubicBezTo>
                  <a:pt x="419671" y="-1865"/>
                  <a:pt x="254896" y="-8562"/>
                  <a:pt x="162461" y="30286"/>
                </a:cubicBezTo>
                <a:cubicBezTo>
                  <a:pt x="70026" y="69134"/>
                  <a:pt x="-13031" y="196394"/>
                  <a:pt x="1705" y="239261"/>
                </a:cubicBezTo>
                <a:cubicBezTo>
                  <a:pt x="16441" y="282128"/>
                  <a:pt x="250877" y="287486"/>
                  <a:pt x="250877" y="28748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 rot="20692126">
            <a:off x="189397" y="4104899"/>
            <a:ext cx="8170356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So if resolvers were “neutral” with respect to A and AAAA RRs  in name servers, then we would see approximately 19% of queries to the Dual Stack structure take place over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IPv6 – yes?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75463" y="3297410"/>
            <a:ext cx="1671154" cy="762019"/>
          </a:xfrm>
          <a:custGeom>
            <a:avLst/>
            <a:gdLst>
              <a:gd name="connsiteX0" fmla="*/ 1671154 w 1671154"/>
              <a:gd name="connsiteY0" fmla="*/ 0 h 762019"/>
              <a:gd name="connsiteX1" fmla="*/ 334231 w 1671154"/>
              <a:gd name="connsiteY1" fmla="*/ 267358 h 762019"/>
              <a:gd name="connsiteX2" fmla="*/ 144833 w 1671154"/>
              <a:gd name="connsiteY2" fmla="*/ 757513 h 762019"/>
              <a:gd name="connsiteX3" fmla="*/ 289666 w 1671154"/>
              <a:gd name="connsiteY3" fmla="*/ 523575 h 762019"/>
              <a:gd name="connsiteX4" fmla="*/ 133692 w 1671154"/>
              <a:gd name="connsiteY4" fmla="*/ 746373 h 762019"/>
              <a:gd name="connsiteX5" fmla="*/ 0 w 1671154"/>
              <a:gd name="connsiteY5" fmla="*/ 623834 h 76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154" h="762019">
                <a:moveTo>
                  <a:pt x="1671154" y="0"/>
                </a:moveTo>
                <a:cubicBezTo>
                  <a:pt x="1129886" y="70553"/>
                  <a:pt x="588618" y="141106"/>
                  <a:pt x="334231" y="267358"/>
                </a:cubicBezTo>
                <a:cubicBezTo>
                  <a:pt x="79844" y="393610"/>
                  <a:pt x="152260" y="714810"/>
                  <a:pt x="144833" y="757513"/>
                </a:cubicBezTo>
                <a:cubicBezTo>
                  <a:pt x="137406" y="800216"/>
                  <a:pt x="291523" y="525432"/>
                  <a:pt x="289666" y="523575"/>
                </a:cubicBezTo>
                <a:cubicBezTo>
                  <a:pt x="287809" y="521718"/>
                  <a:pt x="181970" y="729663"/>
                  <a:pt x="133692" y="746373"/>
                </a:cubicBezTo>
                <a:cubicBezTo>
                  <a:pt x="85414" y="763083"/>
                  <a:pt x="0" y="623834"/>
                  <a:pt x="0" y="6238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69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DNS Query </a:t>
            </a:r>
            <a:r>
              <a:rPr lang="en-US" dirty="0" err="1" smtClean="0"/>
              <a:t>Behaviours</a:t>
            </a:r>
            <a:r>
              <a:rPr lang="en-US" dirty="0" smtClean="0"/>
              <a:t> per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88"/>
            <a:ext cx="8229600" cy="408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sz="1800" b="1" dirty="0" err="1" smtClean="0">
                <a:solidFill>
                  <a:srgbClr val="000000"/>
                </a:solidFill>
              </a:rPr>
              <a:t>Behaviour</a:t>
            </a:r>
            <a:r>
              <a:rPr lang="en-US" sz="1800" b="1" dirty="0" smtClean="0">
                <a:solidFill>
                  <a:srgbClr val="000000"/>
                </a:solidFill>
              </a:rPr>
              <a:t>             Total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V4 only</a:t>
            </a:r>
            <a:r>
              <a:rPr lang="en-US" sz="1800" b="1" dirty="0" smtClean="0">
                <a:solidFill>
                  <a:srgbClr val="0000FF"/>
                </a:solidFill>
              </a:rPr>
              <a:t>		      </a:t>
            </a:r>
            <a:r>
              <a:rPr lang="en-US" sz="1800" dirty="0" smtClean="0"/>
              <a:t>38,104,161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V6 only</a:t>
            </a:r>
            <a:r>
              <a:rPr lang="en-US" sz="1800" b="1" dirty="0" smtClean="0">
                <a:solidFill>
                  <a:srgbClr val="0000FF"/>
                </a:solidFill>
              </a:rPr>
              <a:t>	                  </a:t>
            </a:r>
            <a:r>
              <a:rPr lang="en-US" sz="1800" dirty="0" smtClean="0"/>
              <a:t>15,116 		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V4 and V6</a:t>
            </a: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/>
              <a:t>29,546,165 </a:t>
            </a:r>
            <a:r>
              <a:rPr lang="en-US" sz="1800" dirty="0" smtClean="0">
                <a:solidFill>
                  <a:srgbClr val="000000"/>
                </a:solidFill>
              </a:rPr>
              <a:t>	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			</a:t>
            </a:r>
            <a:r>
              <a:rPr lang="en-US" sz="1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7" name="Freeform 6"/>
          <p:cNvSpPr/>
          <p:nvPr/>
        </p:nvSpPr>
        <p:spPr>
          <a:xfrm>
            <a:off x="2463215" y="3738837"/>
            <a:ext cx="3383072" cy="594565"/>
          </a:xfrm>
          <a:custGeom>
            <a:avLst/>
            <a:gdLst>
              <a:gd name="connsiteX0" fmla="*/ 0 w 3383072"/>
              <a:gd name="connsiteY0" fmla="*/ 30390 h 594565"/>
              <a:gd name="connsiteX1" fmla="*/ 1313714 w 3383072"/>
              <a:gd name="connsiteY1" fmla="*/ 8492 h 594565"/>
              <a:gd name="connsiteX2" fmla="*/ 580223 w 3383072"/>
              <a:gd name="connsiteY2" fmla="*/ 19441 h 594565"/>
              <a:gd name="connsiteX3" fmla="*/ 656857 w 3383072"/>
              <a:gd name="connsiteY3" fmla="*/ 216518 h 594565"/>
              <a:gd name="connsiteX4" fmla="*/ 1204238 w 3383072"/>
              <a:gd name="connsiteY4" fmla="*/ 457389 h 594565"/>
              <a:gd name="connsiteX5" fmla="*/ 2846381 w 3383072"/>
              <a:gd name="connsiteY5" fmla="*/ 150825 h 594565"/>
              <a:gd name="connsiteX6" fmla="*/ 3262391 w 3383072"/>
              <a:gd name="connsiteY6" fmla="*/ 588774 h 594565"/>
              <a:gd name="connsiteX7" fmla="*/ 3382814 w 3383072"/>
              <a:gd name="connsiteY7" fmla="*/ 413594 h 594565"/>
              <a:gd name="connsiteX8" fmla="*/ 3240495 w 3383072"/>
              <a:gd name="connsiteY8" fmla="*/ 588774 h 594565"/>
              <a:gd name="connsiteX9" fmla="*/ 3021543 w 3383072"/>
              <a:gd name="connsiteY9" fmla="*/ 501184 h 59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3072" h="594565">
                <a:moveTo>
                  <a:pt x="0" y="30390"/>
                </a:moveTo>
                <a:lnTo>
                  <a:pt x="1313714" y="8492"/>
                </a:lnTo>
                <a:cubicBezTo>
                  <a:pt x="1410418" y="6667"/>
                  <a:pt x="689699" y="-15230"/>
                  <a:pt x="580223" y="19441"/>
                </a:cubicBezTo>
                <a:cubicBezTo>
                  <a:pt x="470747" y="54112"/>
                  <a:pt x="552855" y="143527"/>
                  <a:pt x="656857" y="216518"/>
                </a:cubicBezTo>
                <a:cubicBezTo>
                  <a:pt x="760859" y="289509"/>
                  <a:pt x="839317" y="468338"/>
                  <a:pt x="1204238" y="457389"/>
                </a:cubicBezTo>
                <a:cubicBezTo>
                  <a:pt x="1569159" y="446440"/>
                  <a:pt x="2503356" y="128928"/>
                  <a:pt x="2846381" y="150825"/>
                </a:cubicBezTo>
                <a:cubicBezTo>
                  <a:pt x="3189407" y="172723"/>
                  <a:pt x="3172985" y="544979"/>
                  <a:pt x="3262391" y="588774"/>
                </a:cubicBezTo>
                <a:cubicBezTo>
                  <a:pt x="3351797" y="632569"/>
                  <a:pt x="3386463" y="413594"/>
                  <a:pt x="3382814" y="413594"/>
                </a:cubicBezTo>
                <a:cubicBezTo>
                  <a:pt x="3379165" y="413594"/>
                  <a:pt x="3300707" y="574176"/>
                  <a:pt x="3240495" y="588774"/>
                </a:cubicBezTo>
                <a:cubicBezTo>
                  <a:pt x="3180283" y="603372"/>
                  <a:pt x="3021543" y="501184"/>
                  <a:pt x="3021543" y="5011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903220" y="4527656"/>
            <a:ext cx="715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Yes, that</a:t>
            </a:r>
            <a:r>
              <a:rPr lang="fr-FR" sz="2000" dirty="0" smtClean="0"/>
              <a:t>’</a:t>
            </a:r>
            <a:r>
              <a:rPr lang="en-AU" sz="2000" dirty="0" smtClean="0"/>
              <a:t>s a total of 67,665,443 experiments in the DNS, while only 43,679, 222 completed the web fetch cycle (64% completion rate)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 rot="752717">
            <a:off x="4032657" y="1954149"/>
            <a:ext cx="2856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Number of experiments that had &gt;= 1 DNS query observed at the server</a:t>
            </a:r>
            <a:endParaRPr lang="en-AU" sz="14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28854" y="2640645"/>
            <a:ext cx="1462007" cy="415819"/>
          </a:xfrm>
          <a:custGeom>
            <a:avLst/>
            <a:gdLst>
              <a:gd name="connsiteX0" fmla="*/ 0 w 1462007"/>
              <a:gd name="connsiteY0" fmla="*/ 239161 h 415819"/>
              <a:gd name="connsiteX1" fmla="*/ 871297 w 1462007"/>
              <a:gd name="connsiteY1" fmla="*/ 408996 h 415819"/>
              <a:gd name="connsiteX2" fmla="*/ 1329097 w 1462007"/>
              <a:gd name="connsiteY2" fmla="*/ 32406 h 415819"/>
              <a:gd name="connsiteX3" fmla="*/ 1041126 w 1462007"/>
              <a:gd name="connsiteY3" fmla="*/ 98863 h 415819"/>
              <a:gd name="connsiteX4" fmla="*/ 1314329 w 1462007"/>
              <a:gd name="connsiteY4" fmla="*/ 2869 h 415819"/>
              <a:gd name="connsiteX5" fmla="*/ 1462007 w 1462007"/>
              <a:gd name="connsiteY5" fmla="*/ 231777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007" h="415819">
                <a:moveTo>
                  <a:pt x="0" y="239161"/>
                </a:moveTo>
                <a:cubicBezTo>
                  <a:pt x="324890" y="341308"/>
                  <a:pt x="649781" y="443455"/>
                  <a:pt x="871297" y="408996"/>
                </a:cubicBezTo>
                <a:cubicBezTo>
                  <a:pt x="1092813" y="374537"/>
                  <a:pt x="1300792" y="84095"/>
                  <a:pt x="1329097" y="32406"/>
                </a:cubicBezTo>
                <a:cubicBezTo>
                  <a:pt x="1357402" y="-19283"/>
                  <a:pt x="1043587" y="103786"/>
                  <a:pt x="1041126" y="98863"/>
                </a:cubicBezTo>
                <a:cubicBezTo>
                  <a:pt x="1038665" y="93940"/>
                  <a:pt x="1244182" y="-19283"/>
                  <a:pt x="1314329" y="2869"/>
                </a:cubicBezTo>
                <a:cubicBezTo>
                  <a:pt x="1384476" y="25021"/>
                  <a:pt x="1423241" y="128399"/>
                  <a:pt x="1462007" y="231777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07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DNS Query </a:t>
            </a:r>
            <a:r>
              <a:rPr lang="en-US" dirty="0" err="1" smtClean="0"/>
              <a:t>Behaviours</a:t>
            </a:r>
            <a:r>
              <a:rPr lang="en-US" dirty="0" smtClean="0"/>
              <a:t> per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88"/>
            <a:ext cx="8229600" cy="4087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Behaviour</a:t>
            </a:r>
            <a:r>
              <a:rPr lang="en-US" sz="2000" b="1" dirty="0" smtClean="0">
                <a:solidFill>
                  <a:srgbClr val="000000"/>
                </a:solidFill>
              </a:rPr>
              <a:t>             Total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V4 only</a:t>
            </a:r>
            <a:r>
              <a:rPr lang="en-US" sz="2000" b="1" dirty="0" smtClean="0">
                <a:solidFill>
                  <a:srgbClr val="0000FF"/>
                </a:solidFill>
              </a:rPr>
              <a:t>	 	     </a:t>
            </a:r>
            <a:r>
              <a:rPr lang="en-US" sz="2000" dirty="0" smtClean="0"/>
              <a:t>38,104,161  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V6 only</a:t>
            </a:r>
            <a:r>
              <a:rPr lang="en-US" sz="2000" b="1" dirty="0" smtClean="0">
                <a:solidFill>
                  <a:srgbClr val="0000FF"/>
                </a:solidFill>
              </a:rPr>
              <a:t>	                 </a:t>
            </a:r>
            <a:r>
              <a:rPr lang="en-US" sz="2000" dirty="0" smtClean="0"/>
              <a:t>15,116 		                     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V4 and V6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/>
              <a:t>29,546,165 </a:t>
            </a: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			Dual Stack DNS object fetch </a:t>
            </a:r>
            <a:r>
              <a:rPr lang="en-US" sz="2000" dirty="0" err="1" smtClean="0">
                <a:solidFill>
                  <a:srgbClr val="000000"/>
                </a:solidFill>
              </a:rPr>
              <a:t>behaviour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Exclusively used V4:  	</a:t>
            </a:r>
            <a:r>
              <a:rPr lang="en-US" sz="2000" dirty="0" smtClean="0"/>
              <a:t>24,257,143     82%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Exclusively used V6:     </a:t>
            </a:r>
            <a:r>
              <a:rPr lang="en-US" sz="2000" dirty="0" smtClean="0"/>
              <a:t>1,982,312      7%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Used V4 and v6: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/>
              <a:t>3,193,945     11%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7" name="Freeform 6"/>
          <p:cNvSpPr/>
          <p:nvPr/>
        </p:nvSpPr>
        <p:spPr>
          <a:xfrm>
            <a:off x="2463215" y="3571737"/>
            <a:ext cx="3383072" cy="594565"/>
          </a:xfrm>
          <a:custGeom>
            <a:avLst/>
            <a:gdLst>
              <a:gd name="connsiteX0" fmla="*/ 0 w 3383072"/>
              <a:gd name="connsiteY0" fmla="*/ 30390 h 594565"/>
              <a:gd name="connsiteX1" fmla="*/ 1313714 w 3383072"/>
              <a:gd name="connsiteY1" fmla="*/ 8492 h 594565"/>
              <a:gd name="connsiteX2" fmla="*/ 580223 w 3383072"/>
              <a:gd name="connsiteY2" fmla="*/ 19441 h 594565"/>
              <a:gd name="connsiteX3" fmla="*/ 656857 w 3383072"/>
              <a:gd name="connsiteY3" fmla="*/ 216518 h 594565"/>
              <a:gd name="connsiteX4" fmla="*/ 1204238 w 3383072"/>
              <a:gd name="connsiteY4" fmla="*/ 457389 h 594565"/>
              <a:gd name="connsiteX5" fmla="*/ 2846381 w 3383072"/>
              <a:gd name="connsiteY5" fmla="*/ 150825 h 594565"/>
              <a:gd name="connsiteX6" fmla="*/ 3262391 w 3383072"/>
              <a:gd name="connsiteY6" fmla="*/ 588774 h 594565"/>
              <a:gd name="connsiteX7" fmla="*/ 3382814 w 3383072"/>
              <a:gd name="connsiteY7" fmla="*/ 413594 h 594565"/>
              <a:gd name="connsiteX8" fmla="*/ 3240495 w 3383072"/>
              <a:gd name="connsiteY8" fmla="*/ 588774 h 594565"/>
              <a:gd name="connsiteX9" fmla="*/ 3021543 w 3383072"/>
              <a:gd name="connsiteY9" fmla="*/ 501184 h 59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3072" h="594565">
                <a:moveTo>
                  <a:pt x="0" y="30390"/>
                </a:moveTo>
                <a:lnTo>
                  <a:pt x="1313714" y="8492"/>
                </a:lnTo>
                <a:cubicBezTo>
                  <a:pt x="1410418" y="6667"/>
                  <a:pt x="689699" y="-15230"/>
                  <a:pt x="580223" y="19441"/>
                </a:cubicBezTo>
                <a:cubicBezTo>
                  <a:pt x="470747" y="54112"/>
                  <a:pt x="552855" y="143527"/>
                  <a:pt x="656857" y="216518"/>
                </a:cubicBezTo>
                <a:cubicBezTo>
                  <a:pt x="760859" y="289509"/>
                  <a:pt x="839317" y="468338"/>
                  <a:pt x="1204238" y="457389"/>
                </a:cubicBezTo>
                <a:cubicBezTo>
                  <a:pt x="1569159" y="446440"/>
                  <a:pt x="2503356" y="128928"/>
                  <a:pt x="2846381" y="150825"/>
                </a:cubicBezTo>
                <a:cubicBezTo>
                  <a:pt x="3189407" y="172723"/>
                  <a:pt x="3172985" y="544979"/>
                  <a:pt x="3262391" y="588774"/>
                </a:cubicBezTo>
                <a:cubicBezTo>
                  <a:pt x="3351797" y="632569"/>
                  <a:pt x="3386463" y="413594"/>
                  <a:pt x="3382814" y="413594"/>
                </a:cubicBezTo>
                <a:cubicBezTo>
                  <a:pt x="3379165" y="413594"/>
                  <a:pt x="3300707" y="574176"/>
                  <a:pt x="3240495" y="588774"/>
                </a:cubicBezTo>
                <a:cubicBezTo>
                  <a:pt x="3180283" y="603372"/>
                  <a:pt x="3021543" y="501184"/>
                  <a:pt x="3021543" y="50118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017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88"/>
            <a:ext cx="8229600" cy="408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Resource</a:t>
            </a:r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		  </a:t>
            </a:r>
            <a:r>
              <a:rPr lang="en-US" sz="2000" b="1" dirty="0" smtClean="0">
                <a:solidFill>
                  <a:srgbClr val="FF6600"/>
                </a:solidFill>
              </a:rPr>
              <a:t>v4 Queries</a:t>
            </a:r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v6</a:t>
            </a:r>
            <a:r>
              <a:rPr lang="en-US" sz="2000" b="1" dirty="0">
                <a:solidFill>
                  <a:srgbClr val="0000FF"/>
                </a:solidFill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 Queries</a:t>
            </a:r>
            <a:endParaRPr lang="en-US" sz="20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4-only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</a:t>
            </a:r>
            <a:r>
              <a:rPr lang="en-US" sz="2000" dirty="0" smtClean="0">
                <a:solidFill>
                  <a:srgbClr val="FF6600"/>
                </a:solidFill>
              </a:rPr>
              <a:t>110,265,765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	</a:t>
            </a:r>
            <a:r>
              <a:rPr lang="en-US" sz="2000" dirty="0" smtClean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6-only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			 </a:t>
            </a:r>
            <a:r>
              <a:rPr lang="en-US" sz="2000" dirty="0" smtClean="0">
                <a:solidFill>
                  <a:srgbClr val="FF6600"/>
                </a:solidFill>
              </a:rPr>
              <a:t>0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 </a:t>
            </a:r>
            <a:r>
              <a:rPr lang="en-US" sz="2000" dirty="0" smtClean="0">
                <a:solidFill>
                  <a:srgbClr val="0000FF"/>
                </a:solidFill>
              </a:rPr>
              <a:t>61,601,964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Dual-stack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</a:t>
            </a:r>
            <a:r>
              <a:rPr lang="en-US" sz="2000" dirty="0" smtClean="0">
                <a:solidFill>
                  <a:srgbClr val="FF6600"/>
                </a:solidFill>
              </a:rPr>
              <a:t>101,897,693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        </a:t>
            </a:r>
            <a:r>
              <a:rPr lang="en-US" sz="2000" dirty="0" smtClean="0">
                <a:solidFill>
                  <a:srgbClr val="0000FF"/>
                </a:solidFill>
              </a:rPr>
              <a:t>7,346,050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 rot="21290539">
            <a:off x="3136186" y="4589131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rgbClr val="984807"/>
                </a:solidFill>
                <a:latin typeface="AhnbergHand"/>
                <a:cs typeface="AhnbergHand"/>
              </a:rPr>
              <a:t>Total number of DNS queries for A and AAAA</a:t>
            </a:r>
          </a:p>
          <a:p>
            <a:r>
              <a:rPr lang="en-AU" sz="1200" dirty="0" smtClean="0">
                <a:solidFill>
                  <a:srgbClr val="984807"/>
                </a:solidFill>
                <a:latin typeface="AhnbergHand"/>
                <a:cs typeface="AhnbergHand"/>
              </a:rPr>
              <a:t>RRs seen at the authoritative server for</a:t>
            </a:r>
          </a:p>
          <a:p>
            <a:r>
              <a:rPr lang="en-AU" sz="1200" dirty="0" smtClean="0">
                <a:solidFill>
                  <a:srgbClr val="984807"/>
                </a:solidFill>
                <a:latin typeface="AhnbergHand"/>
                <a:cs typeface="AhnbergHand"/>
              </a:rPr>
              <a:t>The DNS name</a:t>
            </a:r>
            <a:endParaRPr lang="en-AU" sz="12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49983" y="3600493"/>
            <a:ext cx="945523" cy="940740"/>
          </a:xfrm>
          <a:custGeom>
            <a:avLst/>
            <a:gdLst>
              <a:gd name="connsiteX0" fmla="*/ 945523 w 945523"/>
              <a:gd name="connsiteY0" fmla="*/ 940740 h 940740"/>
              <a:gd name="connsiteX1" fmla="*/ 716623 w 945523"/>
              <a:gd name="connsiteY1" fmla="*/ 475540 h 940740"/>
              <a:gd name="connsiteX2" fmla="*/ 229287 w 945523"/>
              <a:gd name="connsiteY2" fmla="*/ 276169 h 940740"/>
              <a:gd name="connsiteX3" fmla="*/ 44691 w 945523"/>
              <a:gd name="connsiteY3" fmla="*/ 17725 h 940740"/>
              <a:gd name="connsiteX4" fmla="*/ 387 w 945523"/>
              <a:gd name="connsiteY4" fmla="*/ 121103 h 940740"/>
              <a:gd name="connsiteX5" fmla="*/ 59458 w 945523"/>
              <a:gd name="connsiteY5" fmla="*/ 2957 h 940740"/>
              <a:gd name="connsiteX6" fmla="*/ 170216 w 945523"/>
              <a:gd name="connsiteY6" fmla="*/ 47262 h 94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523" h="940740">
                <a:moveTo>
                  <a:pt x="945523" y="940740"/>
                </a:moveTo>
                <a:cubicBezTo>
                  <a:pt x="890759" y="763521"/>
                  <a:pt x="835996" y="586302"/>
                  <a:pt x="716623" y="475540"/>
                </a:cubicBezTo>
                <a:cubicBezTo>
                  <a:pt x="597250" y="364778"/>
                  <a:pt x="341276" y="352471"/>
                  <a:pt x="229287" y="276169"/>
                </a:cubicBezTo>
                <a:cubicBezTo>
                  <a:pt x="117298" y="199867"/>
                  <a:pt x="82841" y="43569"/>
                  <a:pt x="44691" y="17725"/>
                </a:cubicBezTo>
                <a:cubicBezTo>
                  <a:pt x="6541" y="-8119"/>
                  <a:pt x="-2074" y="123564"/>
                  <a:pt x="387" y="121103"/>
                </a:cubicBezTo>
                <a:cubicBezTo>
                  <a:pt x="2848" y="118642"/>
                  <a:pt x="31153" y="15264"/>
                  <a:pt x="59458" y="2957"/>
                </a:cubicBezTo>
                <a:cubicBezTo>
                  <a:pt x="87763" y="-9350"/>
                  <a:pt x="128989" y="18956"/>
                  <a:pt x="170216" y="4726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4917657" y="3555379"/>
            <a:ext cx="1159268" cy="993238"/>
          </a:xfrm>
          <a:custGeom>
            <a:avLst/>
            <a:gdLst>
              <a:gd name="connsiteX0" fmla="*/ 0 w 1159268"/>
              <a:gd name="connsiteY0" fmla="*/ 993238 h 993238"/>
              <a:gd name="connsiteX1" fmla="*/ 221517 w 1159268"/>
              <a:gd name="connsiteY1" fmla="*/ 513270 h 993238"/>
              <a:gd name="connsiteX2" fmla="*/ 878681 w 1159268"/>
              <a:gd name="connsiteY2" fmla="*/ 306515 h 993238"/>
              <a:gd name="connsiteX3" fmla="*/ 1026358 w 1159268"/>
              <a:gd name="connsiteY3" fmla="*/ 3766 h 993238"/>
              <a:gd name="connsiteX4" fmla="*/ 863913 w 1159268"/>
              <a:gd name="connsiteY4" fmla="*/ 129296 h 993238"/>
              <a:gd name="connsiteX5" fmla="*/ 1041126 w 1159268"/>
              <a:gd name="connsiteY5" fmla="*/ 11150 h 993238"/>
              <a:gd name="connsiteX6" fmla="*/ 1159268 w 1159268"/>
              <a:gd name="connsiteY6" fmla="*/ 121912 h 9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268" h="993238">
                <a:moveTo>
                  <a:pt x="0" y="993238"/>
                </a:moveTo>
                <a:cubicBezTo>
                  <a:pt x="37535" y="810481"/>
                  <a:pt x="75070" y="627724"/>
                  <a:pt x="221517" y="513270"/>
                </a:cubicBezTo>
                <a:cubicBezTo>
                  <a:pt x="367964" y="398816"/>
                  <a:pt x="744541" y="391432"/>
                  <a:pt x="878681" y="306515"/>
                </a:cubicBezTo>
                <a:cubicBezTo>
                  <a:pt x="1012821" y="221598"/>
                  <a:pt x="1028819" y="33302"/>
                  <a:pt x="1026358" y="3766"/>
                </a:cubicBezTo>
                <a:cubicBezTo>
                  <a:pt x="1023897" y="-25770"/>
                  <a:pt x="861452" y="128065"/>
                  <a:pt x="863913" y="129296"/>
                </a:cubicBezTo>
                <a:cubicBezTo>
                  <a:pt x="866374" y="130527"/>
                  <a:pt x="991900" y="12381"/>
                  <a:pt x="1041126" y="11150"/>
                </a:cubicBezTo>
                <a:cubicBezTo>
                  <a:pt x="1090352" y="9919"/>
                  <a:pt x="1124810" y="65915"/>
                  <a:pt x="1159268" y="12191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332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88"/>
            <a:ext cx="8229600" cy="408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Resource</a:t>
            </a:r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		  </a:t>
            </a:r>
            <a:r>
              <a:rPr lang="en-US" sz="2000" b="1" dirty="0" smtClean="0">
                <a:solidFill>
                  <a:srgbClr val="FF6600"/>
                </a:solidFill>
              </a:rPr>
              <a:t>v4 Queries</a:t>
            </a:r>
            <a:r>
              <a:rPr lang="en-US" sz="2000" b="1" dirty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v6</a:t>
            </a:r>
            <a:r>
              <a:rPr lang="en-US" sz="2000" b="1" dirty="0">
                <a:solidFill>
                  <a:srgbClr val="0000FF"/>
                </a:solidFill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 Queries</a:t>
            </a:r>
            <a:endParaRPr lang="en-US" sz="20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4-only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</a:t>
            </a:r>
            <a:r>
              <a:rPr lang="en-US" sz="2000" dirty="0" smtClean="0">
                <a:solidFill>
                  <a:srgbClr val="FF6600"/>
                </a:solidFill>
              </a:rPr>
              <a:t>110,265,765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	</a:t>
            </a:r>
            <a:r>
              <a:rPr lang="en-US" sz="2000" dirty="0" smtClean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6-only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			 </a:t>
            </a:r>
            <a:r>
              <a:rPr lang="en-US" sz="2000" dirty="0" smtClean="0">
                <a:solidFill>
                  <a:srgbClr val="FF6600"/>
                </a:solidFill>
              </a:rPr>
              <a:t>0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 </a:t>
            </a:r>
            <a:r>
              <a:rPr lang="en-US" sz="2000" dirty="0" smtClean="0">
                <a:solidFill>
                  <a:srgbClr val="0000FF"/>
                </a:solidFill>
              </a:rPr>
              <a:t>61,601,964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Dual-stack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</a:t>
            </a:r>
            <a:r>
              <a:rPr lang="en-US" sz="2000" dirty="0" smtClean="0">
                <a:solidFill>
                  <a:srgbClr val="FF6600"/>
                </a:solidFill>
              </a:rPr>
              <a:t>101,897,693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        </a:t>
            </a:r>
            <a:r>
              <a:rPr lang="en-US" sz="2000" dirty="0" smtClean="0">
                <a:solidFill>
                  <a:srgbClr val="0000FF"/>
                </a:solidFill>
              </a:rPr>
              <a:t>7,346,050</a:t>
            </a:r>
            <a:r>
              <a:rPr lang="en-US" sz="2000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" name="Freeform 3"/>
          <p:cNvSpPr/>
          <p:nvPr/>
        </p:nvSpPr>
        <p:spPr>
          <a:xfrm rot="21313239">
            <a:off x="6102169" y="3658530"/>
            <a:ext cx="507692" cy="1602953"/>
          </a:xfrm>
          <a:custGeom>
            <a:avLst/>
            <a:gdLst>
              <a:gd name="connsiteX0" fmla="*/ 0 w 635014"/>
              <a:gd name="connsiteY0" fmla="*/ 1025563 h 1025563"/>
              <a:gd name="connsiteX1" fmla="*/ 407663 w 635014"/>
              <a:gd name="connsiteY1" fmla="*/ 374847 h 1025563"/>
              <a:gd name="connsiteX2" fmla="*/ 462541 w 635014"/>
              <a:gd name="connsiteY2" fmla="*/ 6369 h 1025563"/>
              <a:gd name="connsiteX3" fmla="*/ 344946 w 635014"/>
              <a:gd name="connsiteY3" fmla="*/ 131808 h 1025563"/>
              <a:gd name="connsiteX4" fmla="*/ 470380 w 635014"/>
              <a:gd name="connsiteY4" fmla="*/ 6369 h 1025563"/>
              <a:gd name="connsiteX5" fmla="*/ 635014 w 635014"/>
              <a:gd name="connsiteY5" fmla="*/ 147488 h 10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14" h="1025563">
                <a:moveTo>
                  <a:pt x="0" y="1025563"/>
                </a:moveTo>
                <a:cubicBezTo>
                  <a:pt x="165286" y="785138"/>
                  <a:pt x="330573" y="544713"/>
                  <a:pt x="407663" y="374847"/>
                </a:cubicBezTo>
                <a:cubicBezTo>
                  <a:pt x="484753" y="204981"/>
                  <a:pt x="472994" y="46875"/>
                  <a:pt x="462541" y="6369"/>
                </a:cubicBezTo>
                <a:cubicBezTo>
                  <a:pt x="452088" y="-34137"/>
                  <a:pt x="343640" y="131808"/>
                  <a:pt x="344946" y="131808"/>
                </a:cubicBezTo>
                <a:cubicBezTo>
                  <a:pt x="346252" y="131808"/>
                  <a:pt x="422035" y="3756"/>
                  <a:pt x="470380" y="6369"/>
                </a:cubicBezTo>
                <a:cubicBezTo>
                  <a:pt x="518725" y="8982"/>
                  <a:pt x="635014" y="147488"/>
                  <a:pt x="635014" y="1474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311187">
            <a:off x="2860341" y="5339837"/>
            <a:ext cx="5463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In a </a:t>
            </a:r>
            <a:r>
              <a:rPr lang="en-US" sz="1400" dirty="0" err="1" smtClean="0">
                <a:solidFill>
                  <a:srgbClr val="984807"/>
                </a:solidFill>
                <a:latin typeface="AhnbergHand"/>
                <a:cs typeface="AhnbergHand"/>
              </a:rPr>
              <a:t>glueless</a:t>
            </a:r>
            <a:r>
              <a:rPr lang="en-US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 structure we saw 7% of queries for a dual stack resource. From the Web results we were expecting something closer to 19%</a:t>
            </a:r>
          </a:p>
          <a:p>
            <a:endParaRPr lang="en-US" sz="1400" dirty="0" smtClean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55566" y="3131576"/>
            <a:ext cx="1870212" cy="477263"/>
          </a:xfrm>
          <a:custGeom>
            <a:avLst/>
            <a:gdLst>
              <a:gd name="connsiteX0" fmla="*/ 1085312 w 1870212"/>
              <a:gd name="connsiteY0" fmla="*/ 477263 h 477263"/>
              <a:gd name="connsiteX1" fmla="*/ 1800676 w 1870212"/>
              <a:gd name="connsiteY1" fmla="*/ 348663 h 477263"/>
              <a:gd name="connsiteX2" fmla="*/ 1744411 w 1870212"/>
              <a:gd name="connsiteY2" fmla="*/ 35200 h 477263"/>
              <a:gd name="connsiteX3" fmla="*/ 932594 w 1870212"/>
              <a:gd name="connsiteY3" fmla="*/ 19125 h 477263"/>
              <a:gd name="connsiteX4" fmla="*/ 16285 w 1870212"/>
              <a:gd name="connsiteY4" fmla="*/ 139688 h 477263"/>
              <a:gd name="connsiteX5" fmla="*/ 377985 w 1870212"/>
              <a:gd name="connsiteY5" fmla="*/ 412963 h 477263"/>
              <a:gd name="connsiteX6" fmla="*/ 787913 w 1870212"/>
              <a:gd name="connsiteY6" fmla="*/ 412963 h 47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212" h="477263">
                <a:moveTo>
                  <a:pt x="1085312" y="477263"/>
                </a:moveTo>
                <a:cubicBezTo>
                  <a:pt x="1388069" y="449801"/>
                  <a:pt x="1690826" y="422340"/>
                  <a:pt x="1800676" y="348663"/>
                </a:cubicBezTo>
                <a:cubicBezTo>
                  <a:pt x="1910526" y="274986"/>
                  <a:pt x="1889091" y="90123"/>
                  <a:pt x="1744411" y="35200"/>
                </a:cubicBezTo>
                <a:cubicBezTo>
                  <a:pt x="1599731" y="-19723"/>
                  <a:pt x="1220615" y="1710"/>
                  <a:pt x="932594" y="19125"/>
                </a:cubicBezTo>
                <a:cubicBezTo>
                  <a:pt x="644573" y="36540"/>
                  <a:pt x="108720" y="74048"/>
                  <a:pt x="16285" y="139688"/>
                </a:cubicBezTo>
                <a:cubicBezTo>
                  <a:pt x="-76150" y="205328"/>
                  <a:pt x="249380" y="367417"/>
                  <a:pt x="377985" y="412963"/>
                </a:cubicBezTo>
                <a:cubicBezTo>
                  <a:pt x="506590" y="458509"/>
                  <a:pt x="787913" y="412963"/>
                  <a:pt x="787913" y="41296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385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DNS Resolvers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Let’s switch from the queries make by resolvers to the visible resolvers themselves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Resolvers seen:            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IPv4</a:t>
            </a:r>
            <a:r>
              <a:rPr lang="en-US" sz="2000" dirty="0"/>
              <a:t>-Only Resolvers:</a:t>
            </a:r>
            <a:r>
              <a:rPr lang="en-US" sz="2000" dirty="0">
                <a:solidFill>
                  <a:srgbClr val="0000FF"/>
                </a:solidFill>
              </a:rPr>
              <a:t>	    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IPv6</a:t>
            </a:r>
            <a:r>
              <a:rPr lang="en-US" sz="2000" dirty="0">
                <a:solidFill>
                  <a:srgbClr val="000000"/>
                </a:solidFill>
              </a:rPr>
              <a:t>-Only </a:t>
            </a:r>
            <a:r>
              <a:rPr lang="en-US" sz="2000" dirty="0" smtClean="0">
                <a:solidFill>
                  <a:srgbClr val="000000"/>
                </a:solidFill>
              </a:rPr>
              <a:t>Resolvers: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/>
              <a:t>Dual Stack Resolvers: 	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64422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Identifying DNS Dual Stack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Identifying a resolver as a dual stack resolver involves some assumptions, as the logged queries do not implicitly reveal that a V4 and a V6 address are actually addresses of the same resolver:</a:t>
            </a:r>
          </a:p>
          <a:p>
            <a:pPr marL="400050" lvl="1" indent="0">
              <a:buNone/>
            </a:pPr>
            <a:endParaRPr lang="en-US" sz="1400" dirty="0"/>
          </a:p>
          <a:p>
            <a:pPr lvl="1"/>
            <a:r>
              <a:rPr lang="en-US" sz="1400" dirty="0" smtClean="0"/>
              <a:t>If a test query set involved a single V4 and single V6 address then I tentatively “join them” to a single resolver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6-to-4 addresses are “joined” to each other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Loops are preferred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 smtClean="0"/>
              <a:t>If a v4 address is “joined” to multiple V6 addresses in this way (or </a:t>
            </a:r>
            <a:r>
              <a:rPr lang="en-US" sz="1400" dirty="0" err="1" smtClean="0"/>
              <a:t>vv</a:t>
            </a:r>
            <a:r>
              <a:rPr lang="en-US" sz="1400" dirty="0" smtClean="0"/>
              <a:t>) then I undo the join except in those cases where  the V4 and V6 addresses share a common final octet/nibble</a:t>
            </a:r>
          </a:p>
        </p:txBody>
      </p:sp>
      <p:sp>
        <p:nvSpPr>
          <p:cNvPr id="4" name="Oval 3"/>
          <p:cNvSpPr/>
          <p:nvPr/>
        </p:nvSpPr>
        <p:spPr>
          <a:xfrm>
            <a:off x="4543262" y="3109434"/>
            <a:ext cx="142320" cy="142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5593367" y="3180594"/>
            <a:ext cx="142320" cy="142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4751267" y="3087383"/>
            <a:ext cx="733491" cy="76795"/>
          </a:xfrm>
          <a:custGeom>
            <a:avLst/>
            <a:gdLst>
              <a:gd name="connsiteX0" fmla="*/ 0 w 733491"/>
              <a:gd name="connsiteY0" fmla="*/ 76795 h 76795"/>
              <a:gd name="connsiteX1" fmla="*/ 470748 w 733491"/>
              <a:gd name="connsiteY1" fmla="*/ 154 h 76795"/>
              <a:gd name="connsiteX2" fmla="*/ 733491 w 733491"/>
              <a:gd name="connsiteY2" fmla="*/ 54898 h 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91" h="76795">
                <a:moveTo>
                  <a:pt x="0" y="76795"/>
                </a:moveTo>
                <a:cubicBezTo>
                  <a:pt x="174250" y="40299"/>
                  <a:pt x="348500" y="3803"/>
                  <a:pt x="470748" y="154"/>
                </a:cubicBezTo>
                <a:cubicBezTo>
                  <a:pt x="592996" y="-3495"/>
                  <a:pt x="696999" y="58547"/>
                  <a:pt x="733491" y="5489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5276753" y="3043742"/>
            <a:ext cx="276039" cy="159413"/>
          </a:xfrm>
          <a:custGeom>
            <a:avLst/>
            <a:gdLst>
              <a:gd name="connsiteX0" fmla="*/ 109476 w 276039"/>
              <a:gd name="connsiteY0" fmla="*/ 0 h 159413"/>
              <a:gd name="connsiteX1" fmla="*/ 273691 w 276039"/>
              <a:gd name="connsiteY1" fmla="*/ 153282 h 159413"/>
              <a:gd name="connsiteX2" fmla="*/ 0 w 276039"/>
              <a:gd name="connsiteY2" fmla="*/ 131385 h 15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039" h="159413">
                <a:moveTo>
                  <a:pt x="109476" y="0"/>
                </a:moveTo>
                <a:cubicBezTo>
                  <a:pt x="200706" y="65692"/>
                  <a:pt x="291937" y="131385"/>
                  <a:pt x="273691" y="153282"/>
                </a:cubicBezTo>
                <a:cubicBezTo>
                  <a:pt x="255445" y="175180"/>
                  <a:pt x="0" y="131385"/>
                  <a:pt x="0" y="13138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4727353" y="3306865"/>
            <a:ext cx="801195" cy="164044"/>
          </a:xfrm>
          <a:custGeom>
            <a:avLst/>
            <a:gdLst>
              <a:gd name="connsiteX0" fmla="*/ 801195 w 801195"/>
              <a:gd name="connsiteY0" fmla="*/ 54390 h 164044"/>
              <a:gd name="connsiteX1" fmla="*/ 363291 w 801195"/>
              <a:gd name="connsiteY1" fmla="*/ 163877 h 164044"/>
              <a:gd name="connsiteX2" fmla="*/ 12967 w 801195"/>
              <a:gd name="connsiteY2" fmla="*/ 32492 h 164044"/>
              <a:gd name="connsiteX3" fmla="*/ 144338 w 801195"/>
              <a:gd name="connsiteY3" fmla="*/ 10595 h 164044"/>
              <a:gd name="connsiteX4" fmla="*/ 2019 w 801195"/>
              <a:gd name="connsiteY4" fmla="*/ 10595 h 164044"/>
              <a:gd name="connsiteX5" fmla="*/ 56757 w 801195"/>
              <a:gd name="connsiteY5" fmla="*/ 141980 h 1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195" h="164044">
                <a:moveTo>
                  <a:pt x="801195" y="54390"/>
                </a:moveTo>
                <a:cubicBezTo>
                  <a:pt x="647928" y="110958"/>
                  <a:pt x="494662" y="167527"/>
                  <a:pt x="363291" y="163877"/>
                </a:cubicBezTo>
                <a:cubicBezTo>
                  <a:pt x="231920" y="160227"/>
                  <a:pt x="49459" y="58039"/>
                  <a:pt x="12967" y="32492"/>
                </a:cubicBezTo>
                <a:cubicBezTo>
                  <a:pt x="-23525" y="6945"/>
                  <a:pt x="146163" y="14244"/>
                  <a:pt x="144338" y="10595"/>
                </a:cubicBezTo>
                <a:cubicBezTo>
                  <a:pt x="142513" y="6946"/>
                  <a:pt x="16616" y="-11303"/>
                  <a:pt x="2019" y="10595"/>
                </a:cubicBezTo>
                <a:cubicBezTo>
                  <a:pt x="-12578" y="32492"/>
                  <a:pt x="56757" y="141980"/>
                  <a:pt x="56757" y="1419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5710193" y="3710183"/>
            <a:ext cx="142320" cy="142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6760298" y="3781343"/>
            <a:ext cx="142320" cy="142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5918198" y="3688132"/>
            <a:ext cx="733491" cy="76795"/>
          </a:xfrm>
          <a:custGeom>
            <a:avLst/>
            <a:gdLst>
              <a:gd name="connsiteX0" fmla="*/ 0 w 733491"/>
              <a:gd name="connsiteY0" fmla="*/ 76795 h 76795"/>
              <a:gd name="connsiteX1" fmla="*/ 470748 w 733491"/>
              <a:gd name="connsiteY1" fmla="*/ 154 h 76795"/>
              <a:gd name="connsiteX2" fmla="*/ 733491 w 733491"/>
              <a:gd name="connsiteY2" fmla="*/ 54898 h 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91" h="76795">
                <a:moveTo>
                  <a:pt x="0" y="76795"/>
                </a:moveTo>
                <a:cubicBezTo>
                  <a:pt x="174250" y="40299"/>
                  <a:pt x="348500" y="3803"/>
                  <a:pt x="470748" y="154"/>
                </a:cubicBezTo>
                <a:cubicBezTo>
                  <a:pt x="592996" y="-3495"/>
                  <a:pt x="696999" y="58547"/>
                  <a:pt x="733491" y="5489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/>
          <p:cNvSpPr/>
          <p:nvPr/>
        </p:nvSpPr>
        <p:spPr>
          <a:xfrm>
            <a:off x="6443684" y="3644491"/>
            <a:ext cx="276039" cy="159413"/>
          </a:xfrm>
          <a:custGeom>
            <a:avLst/>
            <a:gdLst>
              <a:gd name="connsiteX0" fmla="*/ 109476 w 276039"/>
              <a:gd name="connsiteY0" fmla="*/ 0 h 159413"/>
              <a:gd name="connsiteX1" fmla="*/ 273691 w 276039"/>
              <a:gd name="connsiteY1" fmla="*/ 153282 h 159413"/>
              <a:gd name="connsiteX2" fmla="*/ 0 w 276039"/>
              <a:gd name="connsiteY2" fmla="*/ 131385 h 15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039" h="159413">
                <a:moveTo>
                  <a:pt x="109476" y="0"/>
                </a:moveTo>
                <a:cubicBezTo>
                  <a:pt x="200706" y="65692"/>
                  <a:pt x="291937" y="131385"/>
                  <a:pt x="273691" y="153282"/>
                </a:cubicBezTo>
                <a:cubicBezTo>
                  <a:pt x="255445" y="175180"/>
                  <a:pt x="0" y="131385"/>
                  <a:pt x="0" y="13138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5894284" y="3907614"/>
            <a:ext cx="801195" cy="164044"/>
          </a:xfrm>
          <a:custGeom>
            <a:avLst/>
            <a:gdLst>
              <a:gd name="connsiteX0" fmla="*/ 801195 w 801195"/>
              <a:gd name="connsiteY0" fmla="*/ 54390 h 164044"/>
              <a:gd name="connsiteX1" fmla="*/ 363291 w 801195"/>
              <a:gd name="connsiteY1" fmla="*/ 163877 h 164044"/>
              <a:gd name="connsiteX2" fmla="*/ 12967 w 801195"/>
              <a:gd name="connsiteY2" fmla="*/ 32492 h 164044"/>
              <a:gd name="connsiteX3" fmla="*/ 144338 w 801195"/>
              <a:gd name="connsiteY3" fmla="*/ 10595 h 164044"/>
              <a:gd name="connsiteX4" fmla="*/ 2019 w 801195"/>
              <a:gd name="connsiteY4" fmla="*/ 10595 h 164044"/>
              <a:gd name="connsiteX5" fmla="*/ 56757 w 801195"/>
              <a:gd name="connsiteY5" fmla="*/ 141980 h 1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195" h="164044">
                <a:moveTo>
                  <a:pt x="801195" y="54390"/>
                </a:moveTo>
                <a:cubicBezTo>
                  <a:pt x="647928" y="110958"/>
                  <a:pt x="494662" y="167527"/>
                  <a:pt x="363291" y="163877"/>
                </a:cubicBezTo>
                <a:cubicBezTo>
                  <a:pt x="231920" y="160227"/>
                  <a:pt x="49459" y="58039"/>
                  <a:pt x="12967" y="32492"/>
                </a:cubicBezTo>
                <a:cubicBezTo>
                  <a:pt x="-23525" y="6945"/>
                  <a:pt x="146163" y="14244"/>
                  <a:pt x="144338" y="10595"/>
                </a:cubicBezTo>
                <a:cubicBezTo>
                  <a:pt x="142513" y="6946"/>
                  <a:pt x="16616" y="-11303"/>
                  <a:pt x="2019" y="10595"/>
                </a:cubicBezTo>
                <a:cubicBezTo>
                  <a:pt x="-12578" y="32492"/>
                  <a:pt x="56757" y="141980"/>
                  <a:pt x="56757" y="1419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3597209" y="4540882"/>
            <a:ext cx="142320" cy="142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47314" y="4612042"/>
            <a:ext cx="142320" cy="142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3805214" y="4518831"/>
            <a:ext cx="733491" cy="76795"/>
          </a:xfrm>
          <a:custGeom>
            <a:avLst/>
            <a:gdLst>
              <a:gd name="connsiteX0" fmla="*/ 0 w 733491"/>
              <a:gd name="connsiteY0" fmla="*/ 76795 h 76795"/>
              <a:gd name="connsiteX1" fmla="*/ 470748 w 733491"/>
              <a:gd name="connsiteY1" fmla="*/ 154 h 76795"/>
              <a:gd name="connsiteX2" fmla="*/ 733491 w 733491"/>
              <a:gd name="connsiteY2" fmla="*/ 54898 h 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91" h="76795">
                <a:moveTo>
                  <a:pt x="0" y="76795"/>
                </a:moveTo>
                <a:cubicBezTo>
                  <a:pt x="174250" y="40299"/>
                  <a:pt x="348500" y="3803"/>
                  <a:pt x="470748" y="154"/>
                </a:cubicBezTo>
                <a:cubicBezTo>
                  <a:pt x="592996" y="-3495"/>
                  <a:pt x="696999" y="58547"/>
                  <a:pt x="733491" y="5489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4330700" y="4475190"/>
            <a:ext cx="276039" cy="159413"/>
          </a:xfrm>
          <a:custGeom>
            <a:avLst/>
            <a:gdLst>
              <a:gd name="connsiteX0" fmla="*/ 109476 w 276039"/>
              <a:gd name="connsiteY0" fmla="*/ 0 h 159413"/>
              <a:gd name="connsiteX1" fmla="*/ 273691 w 276039"/>
              <a:gd name="connsiteY1" fmla="*/ 153282 h 159413"/>
              <a:gd name="connsiteX2" fmla="*/ 0 w 276039"/>
              <a:gd name="connsiteY2" fmla="*/ 131385 h 15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039" h="159413">
                <a:moveTo>
                  <a:pt x="109476" y="0"/>
                </a:moveTo>
                <a:cubicBezTo>
                  <a:pt x="200706" y="65692"/>
                  <a:pt x="291937" y="131385"/>
                  <a:pt x="273691" y="153282"/>
                </a:cubicBezTo>
                <a:cubicBezTo>
                  <a:pt x="255445" y="175180"/>
                  <a:pt x="0" y="131385"/>
                  <a:pt x="0" y="13138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3781300" y="4738313"/>
            <a:ext cx="801195" cy="164044"/>
          </a:xfrm>
          <a:custGeom>
            <a:avLst/>
            <a:gdLst>
              <a:gd name="connsiteX0" fmla="*/ 801195 w 801195"/>
              <a:gd name="connsiteY0" fmla="*/ 54390 h 164044"/>
              <a:gd name="connsiteX1" fmla="*/ 363291 w 801195"/>
              <a:gd name="connsiteY1" fmla="*/ 163877 h 164044"/>
              <a:gd name="connsiteX2" fmla="*/ 12967 w 801195"/>
              <a:gd name="connsiteY2" fmla="*/ 32492 h 164044"/>
              <a:gd name="connsiteX3" fmla="*/ 144338 w 801195"/>
              <a:gd name="connsiteY3" fmla="*/ 10595 h 164044"/>
              <a:gd name="connsiteX4" fmla="*/ 2019 w 801195"/>
              <a:gd name="connsiteY4" fmla="*/ 10595 h 164044"/>
              <a:gd name="connsiteX5" fmla="*/ 56757 w 801195"/>
              <a:gd name="connsiteY5" fmla="*/ 141980 h 1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195" h="164044">
                <a:moveTo>
                  <a:pt x="801195" y="54390"/>
                </a:moveTo>
                <a:cubicBezTo>
                  <a:pt x="647928" y="110958"/>
                  <a:pt x="494662" y="167527"/>
                  <a:pt x="363291" y="163877"/>
                </a:cubicBezTo>
                <a:cubicBezTo>
                  <a:pt x="231920" y="160227"/>
                  <a:pt x="49459" y="58039"/>
                  <a:pt x="12967" y="32492"/>
                </a:cubicBezTo>
                <a:cubicBezTo>
                  <a:pt x="-23525" y="6945"/>
                  <a:pt x="146163" y="14244"/>
                  <a:pt x="144338" y="10595"/>
                </a:cubicBezTo>
                <a:cubicBezTo>
                  <a:pt x="142513" y="6946"/>
                  <a:pt x="16616" y="-11303"/>
                  <a:pt x="2019" y="10595"/>
                </a:cubicBezTo>
                <a:cubicBezTo>
                  <a:pt x="-12578" y="32492"/>
                  <a:pt x="56757" y="141980"/>
                  <a:pt x="56757" y="1419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4895357" y="4683202"/>
            <a:ext cx="801195" cy="164044"/>
          </a:xfrm>
          <a:custGeom>
            <a:avLst/>
            <a:gdLst>
              <a:gd name="connsiteX0" fmla="*/ 801195 w 801195"/>
              <a:gd name="connsiteY0" fmla="*/ 54390 h 164044"/>
              <a:gd name="connsiteX1" fmla="*/ 363291 w 801195"/>
              <a:gd name="connsiteY1" fmla="*/ 163877 h 164044"/>
              <a:gd name="connsiteX2" fmla="*/ 12967 w 801195"/>
              <a:gd name="connsiteY2" fmla="*/ 32492 h 164044"/>
              <a:gd name="connsiteX3" fmla="*/ 144338 w 801195"/>
              <a:gd name="connsiteY3" fmla="*/ 10595 h 164044"/>
              <a:gd name="connsiteX4" fmla="*/ 2019 w 801195"/>
              <a:gd name="connsiteY4" fmla="*/ 10595 h 164044"/>
              <a:gd name="connsiteX5" fmla="*/ 56757 w 801195"/>
              <a:gd name="connsiteY5" fmla="*/ 141980 h 1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195" h="164044">
                <a:moveTo>
                  <a:pt x="801195" y="54390"/>
                </a:moveTo>
                <a:cubicBezTo>
                  <a:pt x="647928" y="110958"/>
                  <a:pt x="494662" y="167527"/>
                  <a:pt x="363291" y="163877"/>
                </a:cubicBezTo>
                <a:cubicBezTo>
                  <a:pt x="231920" y="160227"/>
                  <a:pt x="49459" y="58039"/>
                  <a:pt x="12967" y="32492"/>
                </a:cubicBezTo>
                <a:cubicBezTo>
                  <a:pt x="-23525" y="6945"/>
                  <a:pt x="146163" y="14244"/>
                  <a:pt x="144338" y="10595"/>
                </a:cubicBezTo>
                <a:cubicBezTo>
                  <a:pt x="142513" y="6946"/>
                  <a:pt x="16616" y="-11303"/>
                  <a:pt x="2019" y="10595"/>
                </a:cubicBezTo>
                <a:cubicBezTo>
                  <a:pt x="-12578" y="32492"/>
                  <a:pt x="56757" y="141980"/>
                  <a:pt x="56757" y="1419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>
            <a:off x="5768579" y="4612042"/>
            <a:ext cx="142320" cy="142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Freeform 21"/>
          <p:cNvSpPr/>
          <p:nvPr/>
        </p:nvSpPr>
        <p:spPr>
          <a:xfrm>
            <a:off x="5199160" y="4632763"/>
            <a:ext cx="420165" cy="409604"/>
          </a:xfrm>
          <a:custGeom>
            <a:avLst/>
            <a:gdLst>
              <a:gd name="connsiteX0" fmla="*/ 0 w 420165"/>
              <a:gd name="connsiteY0" fmla="*/ 0 h 409604"/>
              <a:gd name="connsiteX1" fmla="*/ 416009 w 420165"/>
              <a:gd name="connsiteY1" fmla="*/ 405102 h 409604"/>
              <a:gd name="connsiteX2" fmla="*/ 218952 w 420165"/>
              <a:gd name="connsiteY2" fmla="*/ 208025 h 409604"/>
              <a:gd name="connsiteX3" fmla="*/ 306533 w 420165"/>
              <a:gd name="connsiteY3" fmla="*/ 65692 h 409604"/>
              <a:gd name="connsiteX4" fmla="*/ 131371 w 420165"/>
              <a:gd name="connsiteY4" fmla="*/ 350359 h 4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165" h="409604">
                <a:moveTo>
                  <a:pt x="0" y="0"/>
                </a:moveTo>
                <a:lnTo>
                  <a:pt x="416009" y="405102"/>
                </a:lnTo>
                <a:cubicBezTo>
                  <a:pt x="452501" y="439773"/>
                  <a:pt x="237198" y="264593"/>
                  <a:pt x="218952" y="208025"/>
                </a:cubicBezTo>
                <a:cubicBezTo>
                  <a:pt x="200706" y="151457"/>
                  <a:pt x="306533" y="65692"/>
                  <a:pt x="306533" y="65692"/>
                </a:cubicBezTo>
                <a:lnTo>
                  <a:pt x="131371" y="350359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4355208" y="5819799"/>
            <a:ext cx="142320" cy="142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5405313" y="5890959"/>
            <a:ext cx="142320" cy="142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/>
        </p:nvSpPr>
        <p:spPr>
          <a:xfrm>
            <a:off x="4563213" y="5797748"/>
            <a:ext cx="733491" cy="76795"/>
          </a:xfrm>
          <a:custGeom>
            <a:avLst/>
            <a:gdLst>
              <a:gd name="connsiteX0" fmla="*/ 0 w 733491"/>
              <a:gd name="connsiteY0" fmla="*/ 76795 h 76795"/>
              <a:gd name="connsiteX1" fmla="*/ 470748 w 733491"/>
              <a:gd name="connsiteY1" fmla="*/ 154 h 76795"/>
              <a:gd name="connsiteX2" fmla="*/ 733491 w 733491"/>
              <a:gd name="connsiteY2" fmla="*/ 54898 h 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91" h="76795">
                <a:moveTo>
                  <a:pt x="0" y="76795"/>
                </a:moveTo>
                <a:cubicBezTo>
                  <a:pt x="174250" y="40299"/>
                  <a:pt x="348500" y="3803"/>
                  <a:pt x="470748" y="154"/>
                </a:cubicBezTo>
                <a:cubicBezTo>
                  <a:pt x="592996" y="-3495"/>
                  <a:pt x="696999" y="58547"/>
                  <a:pt x="733491" y="5489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6526578" y="5890959"/>
            <a:ext cx="142320" cy="142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Freeform 29"/>
          <p:cNvSpPr/>
          <p:nvPr/>
        </p:nvSpPr>
        <p:spPr>
          <a:xfrm>
            <a:off x="5676292" y="5797748"/>
            <a:ext cx="733491" cy="76795"/>
          </a:xfrm>
          <a:custGeom>
            <a:avLst/>
            <a:gdLst>
              <a:gd name="connsiteX0" fmla="*/ 0 w 733491"/>
              <a:gd name="connsiteY0" fmla="*/ 76795 h 76795"/>
              <a:gd name="connsiteX1" fmla="*/ 470748 w 733491"/>
              <a:gd name="connsiteY1" fmla="*/ 154 h 76795"/>
              <a:gd name="connsiteX2" fmla="*/ 733491 w 733491"/>
              <a:gd name="connsiteY2" fmla="*/ 54898 h 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91" h="76795">
                <a:moveTo>
                  <a:pt x="0" y="76795"/>
                </a:moveTo>
                <a:cubicBezTo>
                  <a:pt x="174250" y="40299"/>
                  <a:pt x="348500" y="3803"/>
                  <a:pt x="470748" y="154"/>
                </a:cubicBezTo>
                <a:cubicBezTo>
                  <a:pt x="592996" y="-3495"/>
                  <a:pt x="696999" y="58547"/>
                  <a:pt x="733491" y="5489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4077243" y="6121455"/>
            <a:ext cx="676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a.b.c.15</a:t>
            </a:r>
            <a:endParaRPr lang="en-A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226142" y="6135355"/>
            <a:ext cx="50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d::15</a:t>
            </a:r>
            <a:endParaRPr lang="en-A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13270" y="6139314"/>
            <a:ext cx="653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e.f.g.20</a:t>
            </a:r>
            <a:endParaRPr lang="en-AU" sz="1200" dirty="0"/>
          </a:p>
        </p:txBody>
      </p:sp>
      <p:sp>
        <p:nvSpPr>
          <p:cNvPr id="35" name="Freeform 34"/>
          <p:cNvSpPr/>
          <p:nvPr/>
        </p:nvSpPr>
        <p:spPr>
          <a:xfrm>
            <a:off x="5661237" y="5765939"/>
            <a:ext cx="185376" cy="211661"/>
          </a:xfrm>
          <a:custGeom>
            <a:avLst/>
            <a:gdLst>
              <a:gd name="connsiteX0" fmla="*/ 90487 w 185376"/>
              <a:gd name="connsiteY0" fmla="*/ 0 h 211661"/>
              <a:gd name="connsiteX1" fmla="*/ 2897 w 185376"/>
              <a:gd name="connsiteY1" fmla="*/ 116778 h 211661"/>
              <a:gd name="connsiteX2" fmla="*/ 185376 w 185376"/>
              <a:gd name="connsiteY2" fmla="*/ 211661 h 21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376" h="211661">
                <a:moveTo>
                  <a:pt x="90487" y="0"/>
                </a:moveTo>
                <a:cubicBezTo>
                  <a:pt x="38784" y="40750"/>
                  <a:pt x="-12918" y="81501"/>
                  <a:pt x="2897" y="116778"/>
                </a:cubicBezTo>
                <a:cubicBezTo>
                  <a:pt x="18712" y="152055"/>
                  <a:pt x="185376" y="211661"/>
                  <a:pt x="185376" y="21166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Freeform 35"/>
          <p:cNvSpPr/>
          <p:nvPr/>
        </p:nvSpPr>
        <p:spPr>
          <a:xfrm>
            <a:off x="5167792" y="5722147"/>
            <a:ext cx="161405" cy="233557"/>
          </a:xfrm>
          <a:custGeom>
            <a:avLst/>
            <a:gdLst>
              <a:gd name="connsiteX0" fmla="*/ 51094 w 161405"/>
              <a:gd name="connsiteY0" fmla="*/ 0 h 233557"/>
              <a:gd name="connsiteX1" fmla="*/ 160582 w 161405"/>
              <a:gd name="connsiteY1" fmla="*/ 167869 h 233557"/>
              <a:gd name="connsiteX2" fmla="*/ 0 w 161405"/>
              <a:gd name="connsiteY2" fmla="*/ 233557 h 2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405" h="233557">
                <a:moveTo>
                  <a:pt x="51094" y="0"/>
                </a:moveTo>
                <a:cubicBezTo>
                  <a:pt x="110096" y="64471"/>
                  <a:pt x="169098" y="128943"/>
                  <a:pt x="160582" y="167869"/>
                </a:cubicBezTo>
                <a:cubicBezTo>
                  <a:pt x="152066" y="206795"/>
                  <a:pt x="0" y="233557"/>
                  <a:pt x="0" y="23355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Freeform 36"/>
          <p:cNvSpPr/>
          <p:nvPr/>
        </p:nvSpPr>
        <p:spPr>
          <a:xfrm>
            <a:off x="4570885" y="6039619"/>
            <a:ext cx="840729" cy="172858"/>
          </a:xfrm>
          <a:custGeom>
            <a:avLst/>
            <a:gdLst>
              <a:gd name="connsiteX0" fmla="*/ 830480 w 840729"/>
              <a:gd name="connsiteY0" fmla="*/ 69356 h 172858"/>
              <a:gd name="connsiteX1" fmla="*/ 779386 w 840729"/>
              <a:gd name="connsiteY1" fmla="*/ 91252 h 172858"/>
              <a:gd name="connsiteX2" fmla="*/ 363335 w 840729"/>
              <a:gd name="connsiteY2" fmla="*/ 171538 h 172858"/>
              <a:gd name="connsiteX3" fmla="*/ 12976 w 840729"/>
              <a:gd name="connsiteY3" fmla="*/ 18266 h 172858"/>
              <a:gd name="connsiteX4" fmla="*/ 188156 w 840729"/>
              <a:gd name="connsiteY4" fmla="*/ 3668 h 172858"/>
              <a:gd name="connsiteX5" fmla="*/ 12976 w 840729"/>
              <a:gd name="connsiteY5" fmla="*/ 25564 h 172858"/>
              <a:gd name="connsiteX6" fmla="*/ 12976 w 840729"/>
              <a:gd name="connsiteY6" fmla="*/ 98551 h 17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729" h="172858">
                <a:moveTo>
                  <a:pt x="830480" y="69356"/>
                </a:moveTo>
                <a:cubicBezTo>
                  <a:pt x="843861" y="71789"/>
                  <a:pt x="857243" y="74222"/>
                  <a:pt x="779386" y="91252"/>
                </a:cubicBezTo>
                <a:cubicBezTo>
                  <a:pt x="701529" y="108282"/>
                  <a:pt x="491070" y="183702"/>
                  <a:pt x="363335" y="171538"/>
                </a:cubicBezTo>
                <a:cubicBezTo>
                  <a:pt x="235600" y="159374"/>
                  <a:pt x="42172" y="46244"/>
                  <a:pt x="12976" y="18266"/>
                </a:cubicBezTo>
                <a:cubicBezTo>
                  <a:pt x="-16220" y="-9712"/>
                  <a:pt x="188156" y="2452"/>
                  <a:pt x="188156" y="3668"/>
                </a:cubicBezTo>
                <a:cubicBezTo>
                  <a:pt x="188156" y="4884"/>
                  <a:pt x="42173" y="9750"/>
                  <a:pt x="12976" y="25564"/>
                </a:cubicBezTo>
                <a:cubicBezTo>
                  <a:pt x="-16221" y="41378"/>
                  <a:pt x="12976" y="98551"/>
                  <a:pt x="12976" y="9855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167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Let’s switch from the queries make by resolvers to the visible resolvers themselves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Resolvers seen:             </a:t>
            </a:r>
            <a:r>
              <a:rPr lang="en-US" sz="2000" dirty="0" smtClean="0">
                <a:solidFill>
                  <a:srgbClr val="0000FF"/>
                </a:solidFill>
              </a:rPr>
              <a:t>464,950</a:t>
            </a:r>
          </a:p>
          <a:p>
            <a:pPr marL="0" indent="0">
              <a:buNone/>
            </a:pPr>
            <a:r>
              <a:rPr lang="en-US" sz="2000" dirty="0" smtClean="0"/>
              <a:t>IPv4-Only Resolvers:</a:t>
            </a:r>
            <a:r>
              <a:rPr lang="en-US" sz="2000" dirty="0" smtClean="0">
                <a:solidFill>
                  <a:srgbClr val="0000FF"/>
                </a:solidFill>
              </a:rPr>
              <a:t>	     446,173</a:t>
            </a:r>
            <a:r>
              <a:rPr lang="en-US" sz="2000" dirty="0" smtClean="0"/>
              <a:t>  (</a:t>
            </a:r>
            <a:r>
              <a:rPr lang="en-US" sz="2000" dirty="0" smtClean="0">
                <a:solidFill>
                  <a:srgbClr val="0000FF"/>
                </a:solidFill>
              </a:rPr>
              <a:t>96%</a:t>
            </a:r>
            <a:r>
              <a:rPr lang="en-US" sz="2000" dirty="0"/>
              <a:t>)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IPv6-Only Resolvers*:</a:t>
            </a:r>
            <a:r>
              <a:rPr lang="en-US" sz="2000" dirty="0" smtClean="0">
                <a:solidFill>
                  <a:srgbClr val="0000FF"/>
                </a:solidFill>
              </a:rPr>
              <a:t>     11,377  </a:t>
            </a:r>
            <a:r>
              <a:rPr lang="en-US" sz="2000" dirty="0" smtClean="0"/>
              <a:t>(  </a:t>
            </a:r>
            <a:r>
              <a:rPr lang="en-US" sz="2000" dirty="0" smtClean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%</a:t>
            </a:r>
            <a:r>
              <a:rPr lang="en-US" sz="2000" dirty="0"/>
              <a:t>)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Dual Stack Resolvers: 	   </a:t>
            </a:r>
            <a:r>
              <a:rPr lang="en-US" sz="2000" dirty="0" smtClean="0">
                <a:solidFill>
                  <a:srgbClr val="0000FF"/>
                </a:solidFill>
              </a:rPr>
              <a:t>7,040  </a:t>
            </a:r>
            <a:r>
              <a:rPr lang="en-US" sz="2000" dirty="0" smtClean="0"/>
              <a:t>(  </a:t>
            </a:r>
            <a:r>
              <a:rPr lang="en-US" sz="2000" dirty="0" smtClean="0">
                <a:solidFill>
                  <a:srgbClr val="0000FF"/>
                </a:solidFill>
              </a:rPr>
              <a:t>2%</a:t>
            </a:r>
            <a:r>
              <a:rPr lang="en-US" sz="20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625" y="6126163"/>
            <a:ext cx="71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Could not uniquely associate the IPv6 address with a single IPv4 address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6517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DNS Dual Stack Resolvers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 smtClean="0"/>
              <a:t>282 dual stack resolvers use 6-to-4 for their IPv6 connections</a:t>
            </a:r>
          </a:p>
          <a:p>
            <a:pPr lvl="1"/>
            <a:r>
              <a:rPr lang="en-AU" sz="1800" dirty="0" smtClean="0"/>
              <a:t>None of these resolvers prefer IPv6 when querying a dual stack </a:t>
            </a:r>
            <a:r>
              <a:rPr lang="en-AU" sz="1800" dirty="0" err="1" smtClean="0"/>
              <a:t>auth</a:t>
            </a:r>
            <a:r>
              <a:rPr lang="en-AU" sz="1800" dirty="0" smtClean="0"/>
              <a:t> server</a:t>
            </a:r>
          </a:p>
          <a:p>
            <a:pPr lvl="1"/>
            <a:endParaRPr lang="en-AU" sz="1800" dirty="0" smtClean="0"/>
          </a:p>
          <a:p>
            <a:pPr marL="0" indent="0">
              <a:buNone/>
            </a:pPr>
            <a:r>
              <a:rPr lang="en-AU" sz="2000" dirty="0"/>
              <a:t>4</a:t>
            </a:r>
            <a:r>
              <a:rPr lang="en-AU" sz="2000" dirty="0" smtClean="0"/>
              <a:t> dual stack resolvers used Teredo (!)</a:t>
            </a:r>
          </a:p>
          <a:p>
            <a:pPr lvl="1"/>
            <a:r>
              <a:rPr lang="en-AU" sz="1800" dirty="0" smtClean="0"/>
              <a:t>They made a mix of V4 and V6 queries (63% v4)</a:t>
            </a:r>
          </a:p>
          <a:p>
            <a:pPr marL="457200" lvl="1" indent="0">
              <a:buNone/>
            </a:pPr>
            <a:r>
              <a:rPr lang="en-AU" sz="1800" dirty="0" smtClean="0"/>
              <a:t>		</a:t>
            </a: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6,759 </a:t>
            </a:r>
            <a:r>
              <a:rPr lang="en-AU" sz="2000" dirty="0"/>
              <a:t>dual stack resolvers used </a:t>
            </a:r>
            <a:r>
              <a:rPr lang="en-AU" sz="2000" dirty="0" smtClean="0"/>
              <a:t>non-mapped V6 addresses</a:t>
            </a:r>
            <a:endParaRPr lang="en-AU" sz="2000" dirty="0"/>
          </a:p>
          <a:p>
            <a:pPr lvl="1"/>
            <a:r>
              <a:rPr lang="en-AU" sz="1800" dirty="0" smtClean="0"/>
              <a:t>58% of queries using V4, 42% using V6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07904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“Happy Eyeballs”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But Connection Failure took forever:</a:t>
            </a:r>
          </a:p>
          <a:p>
            <a:pPr marL="457200" lvl="1" indent="0">
              <a:buNone/>
            </a:pPr>
            <a:r>
              <a:rPr lang="en-US" sz="1800" dirty="0" smtClean="0"/>
              <a:t>Windows: 21 seconds</a:t>
            </a:r>
          </a:p>
          <a:p>
            <a:pPr marL="457200" lvl="1" indent="0">
              <a:buNone/>
            </a:pPr>
            <a:r>
              <a:rPr lang="en-US" sz="1800" dirty="0" smtClean="0"/>
              <a:t>BSD: 75 seconds</a:t>
            </a:r>
          </a:p>
          <a:p>
            <a:pPr marL="457200" lvl="1" indent="0">
              <a:buNone/>
            </a:pPr>
            <a:r>
              <a:rPr lang="en-US" sz="1800" dirty="0" smtClean="0"/>
              <a:t>Linux: 189 seconds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So what we wanted in the Web was a “fast fail” to keep the eyeballs on the content</a:t>
            </a:r>
          </a:p>
        </p:txBody>
      </p:sp>
    </p:spTree>
    <p:extLst>
      <p:ext uri="{BB962C8B-B14F-4D97-AF65-F5344CB8AC3E}">
        <p14:creationId xmlns:p14="http://schemas.microsoft.com/office/powerpoint/2010/main" val="2359262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Dual Stack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Lets look the queries made by the visible dual stack resolvers: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Dual Stack Resolvers:     7,290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Always Prefer 4:             1,074    (15%)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Always Prefer 6:                197    (  </a:t>
            </a:r>
            <a:r>
              <a:rPr lang="en-US" sz="2400" dirty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%)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Mixed:                           6,001    (82%)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Did not query DS name:      18    (  0%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3407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V6 Capable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001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V6 Capable Resolvers:				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	18,421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Did not use V6 for Dual Stack:    	  5,088    (28%)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Always Preferred V6:              		  1,458    (  </a:t>
            </a:r>
            <a:r>
              <a:rPr lang="en-US" sz="2400" dirty="0">
                <a:solidFill>
                  <a:srgbClr val="000000"/>
                </a:solidFill>
              </a:rPr>
              <a:t>8</a:t>
            </a:r>
            <a:r>
              <a:rPr lang="en-US" sz="2400" dirty="0" smtClean="0">
                <a:solidFill>
                  <a:srgbClr val="000000"/>
                </a:solidFill>
              </a:rPr>
              <a:t>%)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Mixed V6/V4 for Dual Stack:        	11,875    (64%)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89950">
            <a:off x="1149949" y="4675193"/>
            <a:ext cx="7577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84807"/>
                </a:solidFill>
                <a:latin typeface="AhnbergHand"/>
                <a:cs typeface="AhnbergHand"/>
              </a:rPr>
              <a:t>Of the mixed V4/V6 situation V6 was used to resolve the dual stack glue record for </a:t>
            </a:r>
            <a:r>
              <a:rPr lang="en-AU" dirty="0">
                <a:solidFill>
                  <a:srgbClr val="984807"/>
                </a:solidFill>
                <a:latin typeface="AhnbergHand"/>
                <a:cs typeface="AhnbergHand"/>
              </a:rPr>
              <a:t>5,651,796 identifiers of a total of 38,782,137 identifiers, or 15% of the time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  <a:p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744651" y="3333902"/>
            <a:ext cx="1563804" cy="604020"/>
          </a:xfrm>
          <a:custGeom>
            <a:avLst/>
            <a:gdLst>
              <a:gd name="connsiteX0" fmla="*/ 140293 w 1563804"/>
              <a:gd name="connsiteY0" fmla="*/ 417230 h 604020"/>
              <a:gd name="connsiteX1" fmla="*/ 1114964 w 1563804"/>
              <a:gd name="connsiteY1" fmla="*/ 601833 h 604020"/>
              <a:gd name="connsiteX2" fmla="*/ 1535845 w 1563804"/>
              <a:gd name="connsiteY2" fmla="*/ 306468 h 604020"/>
              <a:gd name="connsiteX3" fmla="*/ 1395551 w 1563804"/>
              <a:gd name="connsiteY3" fmla="*/ 70177 h 604020"/>
              <a:gd name="connsiteX4" fmla="*/ 361809 w 1563804"/>
              <a:gd name="connsiteY4" fmla="*/ 25872 h 604020"/>
              <a:gd name="connsiteX5" fmla="*/ 0 w 1563804"/>
              <a:gd name="connsiteY5" fmla="*/ 431998 h 6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3804" h="604020">
                <a:moveTo>
                  <a:pt x="140293" y="417230"/>
                </a:moveTo>
                <a:cubicBezTo>
                  <a:pt x="511332" y="518761"/>
                  <a:pt x="882372" y="620293"/>
                  <a:pt x="1114964" y="601833"/>
                </a:cubicBezTo>
                <a:cubicBezTo>
                  <a:pt x="1347556" y="583373"/>
                  <a:pt x="1489081" y="395077"/>
                  <a:pt x="1535845" y="306468"/>
                </a:cubicBezTo>
                <a:cubicBezTo>
                  <a:pt x="1582609" y="217859"/>
                  <a:pt x="1591224" y="116943"/>
                  <a:pt x="1395551" y="70177"/>
                </a:cubicBezTo>
                <a:cubicBezTo>
                  <a:pt x="1199878" y="23411"/>
                  <a:pt x="594401" y="-34431"/>
                  <a:pt x="361809" y="25872"/>
                </a:cubicBezTo>
                <a:cubicBezTo>
                  <a:pt x="129217" y="86175"/>
                  <a:pt x="0" y="431998"/>
                  <a:pt x="0" y="43199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4210447" y="3869278"/>
            <a:ext cx="1896013" cy="834942"/>
          </a:xfrm>
          <a:custGeom>
            <a:avLst/>
            <a:gdLst>
              <a:gd name="connsiteX0" fmla="*/ 1896013 w 1896013"/>
              <a:gd name="connsiteY0" fmla="*/ 0 h 834942"/>
              <a:gd name="connsiteX1" fmla="*/ 404472 w 1896013"/>
              <a:gd name="connsiteY1" fmla="*/ 612882 h 834942"/>
              <a:gd name="connsiteX2" fmla="*/ 27894 w 1896013"/>
              <a:gd name="connsiteY2" fmla="*/ 797485 h 834942"/>
              <a:gd name="connsiteX3" fmla="*/ 27894 w 1896013"/>
              <a:gd name="connsiteY3" fmla="*/ 686723 h 834942"/>
              <a:gd name="connsiteX4" fmla="*/ 27894 w 1896013"/>
              <a:gd name="connsiteY4" fmla="*/ 812253 h 834942"/>
              <a:gd name="connsiteX5" fmla="*/ 256794 w 1896013"/>
              <a:gd name="connsiteY5" fmla="*/ 834405 h 83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6013" h="834942">
                <a:moveTo>
                  <a:pt x="1896013" y="0"/>
                </a:moveTo>
                <a:lnTo>
                  <a:pt x="404472" y="612882"/>
                </a:lnTo>
                <a:cubicBezTo>
                  <a:pt x="93119" y="745796"/>
                  <a:pt x="90657" y="785178"/>
                  <a:pt x="27894" y="797485"/>
                </a:cubicBezTo>
                <a:cubicBezTo>
                  <a:pt x="-34869" y="809792"/>
                  <a:pt x="27894" y="686723"/>
                  <a:pt x="27894" y="686723"/>
                </a:cubicBezTo>
                <a:cubicBezTo>
                  <a:pt x="27894" y="689184"/>
                  <a:pt x="-10256" y="787639"/>
                  <a:pt x="27894" y="812253"/>
                </a:cubicBezTo>
                <a:cubicBezTo>
                  <a:pt x="66044" y="836867"/>
                  <a:pt x="161419" y="835636"/>
                  <a:pt x="256794" y="83440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4651829" y="5242704"/>
            <a:ext cx="646214" cy="500813"/>
          </a:xfrm>
          <a:custGeom>
            <a:avLst/>
            <a:gdLst>
              <a:gd name="connsiteX0" fmla="*/ 66464 w 646214"/>
              <a:gd name="connsiteY0" fmla="*/ 457835 h 500813"/>
              <a:gd name="connsiteX1" fmla="*/ 494728 w 646214"/>
              <a:gd name="connsiteY1" fmla="*/ 472604 h 500813"/>
              <a:gd name="connsiteX2" fmla="*/ 635022 w 646214"/>
              <a:gd name="connsiteY2" fmla="*/ 132934 h 500813"/>
              <a:gd name="connsiteX3" fmla="*/ 236293 w 646214"/>
              <a:gd name="connsiteY3" fmla="*/ 20 h 500813"/>
              <a:gd name="connsiteX4" fmla="*/ 9 w 646214"/>
              <a:gd name="connsiteY4" fmla="*/ 125550 h 500813"/>
              <a:gd name="connsiteX5" fmla="*/ 228909 w 646214"/>
              <a:gd name="connsiteY5" fmla="*/ 435683 h 50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14" h="500813">
                <a:moveTo>
                  <a:pt x="66464" y="457835"/>
                </a:moveTo>
                <a:cubicBezTo>
                  <a:pt x="233216" y="492294"/>
                  <a:pt x="399968" y="526754"/>
                  <a:pt x="494728" y="472604"/>
                </a:cubicBezTo>
                <a:cubicBezTo>
                  <a:pt x="589488" y="418454"/>
                  <a:pt x="678094" y="211698"/>
                  <a:pt x="635022" y="132934"/>
                </a:cubicBezTo>
                <a:cubicBezTo>
                  <a:pt x="591950" y="54170"/>
                  <a:pt x="342128" y="1251"/>
                  <a:pt x="236293" y="20"/>
                </a:cubicBezTo>
                <a:cubicBezTo>
                  <a:pt x="130458" y="-1211"/>
                  <a:pt x="1240" y="52940"/>
                  <a:pt x="9" y="125550"/>
                </a:cubicBezTo>
                <a:cubicBezTo>
                  <a:pt x="-1222" y="198160"/>
                  <a:pt x="113843" y="316921"/>
                  <a:pt x="228909" y="43568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339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DNS Protocol Switch Times</a:t>
            </a:r>
            <a:endParaRPr lang="en-AU" dirty="0"/>
          </a:p>
        </p:txBody>
      </p:sp>
      <p:pic>
        <p:nvPicPr>
          <p:cNvPr id="4" name="Content Placeholder 3" descr="fig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" r="-509"/>
          <a:stretch/>
        </p:blipFill>
        <p:spPr>
          <a:xfrm>
            <a:off x="0" y="16002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2786024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DNS Protocol Switch Times</a:t>
            </a:r>
            <a:endParaRPr lang="en-AU" dirty="0"/>
          </a:p>
        </p:txBody>
      </p:sp>
      <p:pic>
        <p:nvPicPr>
          <p:cNvPr id="5" name="Content Placeholder 4" descr="fig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r="-508"/>
          <a:stretch/>
        </p:blipFill>
        <p:spPr>
          <a:xfrm>
            <a:off x="0" y="16002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555669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Does Google’s Public DNS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Observed V6 resolver addresses for Google PDNS:   566</a:t>
            </a:r>
          </a:p>
          <a:p>
            <a:pPr marL="0" indent="0">
              <a:buNone/>
            </a:pPr>
            <a:r>
              <a:rPr lang="en-AU" sz="2000" dirty="0" smtClean="0"/>
              <a:t>Observed preference for V6 dual stack:                       0</a:t>
            </a:r>
          </a:p>
          <a:p>
            <a:pPr marL="0" indent="0">
              <a:buNone/>
            </a:pPr>
            <a:r>
              <a:rPr lang="en-AU" sz="2000" dirty="0"/>
              <a:t> </a:t>
            </a:r>
            <a:r>
              <a:rPr lang="en-AU" sz="2000" dirty="0" smtClean="0"/>
              <a:t>(using </a:t>
            </a:r>
            <a:r>
              <a:rPr lang="en-AU" sz="2000" dirty="0" err="1" smtClean="0"/>
              <a:t>glueless</a:t>
            </a:r>
            <a:r>
              <a:rPr lang="en-AU" sz="2000" dirty="0" smtClean="0"/>
              <a:t> delegation)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24774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Bind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Can we see Bind?</a:t>
            </a:r>
          </a:p>
          <a:p>
            <a:pPr lvl="1"/>
            <a:r>
              <a:rPr lang="en-AU" sz="2000" dirty="0" smtClean="0"/>
              <a:t>Well, as far as I am aware (please correct me) Bind is the only resolver that will not follow a CNAME in a NS record</a:t>
            </a:r>
          </a:p>
          <a:p>
            <a:pPr lvl="1"/>
            <a:r>
              <a:rPr lang="en-AU" sz="2000" dirty="0" smtClean="0"/>
              <a:t>So lets use that as a working definition for Bind and see what Bind does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44176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Bind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10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Experiments using dual stack BIND resolvers:</a:t>
            </a:r>
          </a:p>
          <a:p>
            <a:pPr marL="0" indent="0">
              <a:buNone/>
            </a:pPr>
            <a:r>
              <a:rPr lang="en-AU" sz="2000" dirty="0" smtClean="0"/>
              <a:t>Asked for Dual Stack using V4:                   4,075,246 (52%)</a:t>
            </a:r>
          </a:p>
          <a:p>
            <a:pPr marL="0" indent="0">
              <a:buNone/>
            </a:pPr>
            <a:r>
              <a:rPr lang="en-AU" sz="2000" dirty="0" smtClean="0"/>
              <a:t>Asked for Dual Stack using V6:                      690,566 (17%)</a:t>
            </a:r>
          </a:p>
          <a:p>
            <a:pPr marL="0" indent="0">
              <a:buNone/>
            </a:pPr>
            <a:r>
              <a:rPr lang="en-AU" sz="2000" dirty="0" smtClean="0"/>
              <a:t>Asked for Dual Stack using V4 and V6:         1,263,312 (31%)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345714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Bind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 smtClean="0"/>
              <a:t>Number of resolvers: 264,501 of 479,468 (55%)</a:t>
            </a:r>
          </a:p>
          <a:p>
            <a:pPr marL="457200" lvl="1" indent="0">
              <a:buNone/>
            </a:pPr>
            <a:r>
              <a:rPr lang="en-AU" sz="1400" dirty="0" smtClean="0"/>
              <a:t>(These are the resolvers who do </a:t>
            </a:r>
            <a:r>
              <a:rPr lang="en-AU" sz="1400" u="sng" dirty="0" smtClean="0"/>
              <a:t>not</a:t>
            </a:r>
            <a:r>
              <a:rPr lang="en-AU" sz="1400" dirty="0" smtClean="0"/>
              <a:t> follow a CNAME RR)</a:t>
            </a:r>
            <a:endParaRPr lang="en-AU" sz="1000" dirty="0" smtClean="0"/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Compare V4 only to V4 Dual Stack</a:t>
            </a:r>
          </a:p>
          <a:p>
            <a:pPr marL="0" indent="0">
              <a:buNone/>
            </a:pPr>
            <a:r>
              <a:rPr lang="en-AU" sz="1800" dirty="0" smtClean="0"/>
              <a:t>Used IPv4 to query a dual stack resource: 123,339 / 136,946 (90%)</a:t>
            </a:r>
          </a:p>
          <a:p>
            <a:pPr marL="0" indent="0">
              <a:buNone/>
            </a:pPr>
            <a:r>
              <a:rPr lang="en-AU" sz="1800" dirty="0" smtClean="0"/>
              <a:t>  </a:t>
            </a: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Compare V6 only to V6 Dual Stack</a:t>
            </a:r>
          </a:p>
          <a:p>
            <a:pPr marL="0" indent="0">
              <a:buNone/>
            </a:pPr>
            <a:r>
              <a:rPr lang="en-AU" sz="1800" dirty="0"/>
              <a:t>U</a:t>
            </a:r>
            <a:r>
              <a:rPr lang="en-AU" sz="1800" dirty="0" smtClean="0"/>
              <a:t>sed IPv6 </a:t>
            </a:r>
            <a:r>
              <a:rPr lang="en-AU" sz="1800" dirty="0"/>
              <a:t>to query a </a:t>
            </a:r>
            <a:r>
              <a:rPr lang="en-AU" sz="1800" dirty="0" smtClean="0"/>
              <a:t>dual stack resource</a:t>
            </a:r>
            <a:r>
              <a:rPr lang="en-AU" sz="1800" dirty="0"/>
              <a:t>: </a:t>
            </a:r>
            <a:r>
              <a:rPr lang="en-AU" sz="1800" dirty="0" smtClean="0"/>
              <a:t>9,402 </a:t>
            </a:r>
            <a:r>
              <a:rPr lang="en-AU" sz="1800" dirty="0"/>
              <a:t>/ </a:t>
            </a:r>
            <a:r>
              <a:rPr lang="en-AU" sz="1800" dirty="0" smtClean="0"/>
              <a:t>11,950 (79%)</a:t>
            </a:r>
            <a:endParaRPr lang="en-AU" sz="18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791110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NON-Bind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10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Experiments using dual stack NON-BIND resolvers:</a:t>
            </a:r>
          </a:p>
          <a:p>
            <a:pPr marL="0" indent="0">
              <a:buNone/>
            </a:pPr>
            <a:r>
              <a:rPr lang="en-AU" sz="2000" dirty="0" smtClean="0"/>
              <a:t>Asked for Dual Stack using V4:                   22,135,775  (87%)</a:t>
            </a:r>
          </a:p>
          <a:p>
            <a:pPr marL="0" indent="0">
              <a:buNone/>
            </a:pPr>
            <a:r>
              <a:rPr lang="en-AU" sz="2000" dirty="0" smtClean="0"/>
              <a:t>Asked for Dual Stack using V6:                     1,291,746  (  5%)</a:t>
            </a:r>
          </a:p>
          <a:p>
            <a:pPr marL="0" indent="0">
              <a:buNone/>
            </a:pPr>
            <a:r>
              <a:rPr lang="en-AU" sz="2000" dirty="0" smtClean="0"/>
              <a:t>Asked for Dual Stack using V4 and V6:          1,930,633  (  8%)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963377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NON-Bind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 smtClean="0"/>
              <a:t>Number of resolvers: 214,967 of 479,468 (45%)</a:t>
            </a:r>
          </a:p>
          <a:p>
            <a:pPr marL="457200" lvl="1" indent="0">
              <a:buNone/>
            </a:pPr>
            <a:r>
              <a:rPr lang="en-AU" sz="1400" dirty="0" smtClean="0"/>
              <a:t>(These are the resolvers who </a:t>
            </a:r>
            <a:r>
              <a:rPr lang="en-AU" sz="1400" u="sng" dirty="0" smtClean="0"/>
              <a:t>do</a:t>
            </a:r>
            <a:r>
              <a:rPr lang="en-AU" sz="1400" dirty="0" smtClean="0"/>
              <a:t> follow a CNAME RR)</a:t>
            </a:r>
            <a:endParaRPr lang="en-AU" sz="1000" dirty="0" smtClean="0"/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Compare V4 only to V4 Dual Stack</a:t>
            </a:r>
          </a:p>
          <a:p>
            <a:pPr marL="0" indent="0">
              <a:buNone/>
            </a:pPr>
            <a:r>
              <a:rPr lang="en-AU" sz="1800" dirty="0" smtClean="0"/>
              <a:t>Used IPv4 to query a dual stack resource: 136,039 / 139,834 (98%)</a:t>
            </a:r>
          </a:p>
          <a:p>
            <a:pPr marL="0" indent="0">
              <a:buNone/>
            </a:pPr>
            <a:r>
              <a:rPr lang="en-AU" sz="1800" dirty="0" smtClean="0"/>
              <a:t>  </a:t>
            </a:r>
            <a:endParaRPr lang="en-AU" sz="1800" dirty="0"/>
          </a:p>
          <a:p>
            <a:pPr marL="0" indent="0">
              <a:buNone/>
            </a:pPr>
            <a:r>
              <a:rPr lang="en-AU" sz="1800" dirty="0" smtClean="0"/>
              <a:t>Compare V6 only to V6 Dual Stack</a:t>
            </a:r>
          </a:p>
          <a:p>
            <a:pPr marL="0" indent="0">
              <a:buNone/>
            </a:pPr>
            <a:r>
              <a:rPr lang="en-AU" sz="1800" dirty="0"/>
              <a:t>U</a:t>
            </a:r>
            <a:r>
              <a:rPr lang="en-AU" sz="1800" dirty="0" smtClean="0"/>
              <a:t>sed IPv6 </a:t>
            </a:r>
            <a:r>
              <a:rPr lang="en-AU" sz="1800" dirty="0"/>
              <a:t>to query a </a:t>
            </a:r>
            <a:r>
              <a:rPr lang="en-AU" sz="1800" dirty="0" smtClean="0"/>
              <a:t>dual stack resource</a:t>
            </a:r>
            <a:r>
              <a:rPr lang="en-AU" sz="1800" dirty="0"/>
              <a:t>: </a:t>
            </a:r>
            <a:r>
              <a:rPr lang="en-AU" sz="1800" dirty="0" smtClean="0"/>
              <a:t>2,554 </a:t>
            </a:r>
            <a:r>
              <a:rPr lang="en-AU" sz="1800" dirty="0"/>
              <a:t>/ </a:t>
            </a:r>
            <a:r>
              <a:rPr lang="en-AU" sz="1800" dirty="0" smtClean="0"/>
              <a:t>2,693 (94%)</a:t>
            </a:r>
            <a:endParaRPr lang="en-AU" sz="18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58672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“Happy Eyeballs”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Plan B: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you are Dual Stack and the service you are attempting to connect to </a:t>
            </a:r>
            <a:r>
              <a:rPr lang="en-US" sz="2000" dirty="0"/>
              <a:t>i</a:t>
            </a:r>
            <a:r>
              <a:rPr lang="en-US" sz="2000" dirty="0" smtClean="0"/>
              <a:t>s Dual Stack then try to connect using both protocols, but give V6 a (small) head start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1800" dirty="0"/>
              <a:t>The V6 SYN is </a:t>
            </a:r>
            <a:r>
              <a:rPr lang="en-US" sz="1800" dirty="0" smtClean="0"/>
              <a:t>typically given </a:t>
            </a:r>
            <a:r>
              <a:rPr lang="en-US" sz="1800" dirty="0"/>
              <a:t>a head start of 300ms over the V4 SYN, and the first protocol to complete the TCP handshake is used for the </a:t>
            </a:r>
            <a:r>
              <a:rPr lang="en-US" sz="1800" dirty="0" smtClean="0"/>
              <a:t>ensuing session </a:t>
            </a: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8195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DNS Eyeballs?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Not really.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Only 4% of resolvers appear to be dual stack capable </a:t>
            </a:r>
            <a:r>
              <a:rPr lang="en-US" sz="2000" dirty="0" smtClean="0">
                <a:sym typeface="Wingdings"/>
              </a:rPr>
              <a:t>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And of those that do, they are not favoring IPv6 over IPv4 </a:t>
            </a:r>
            <a:r>
              <a:rPr lang="en-US" sz="2000" dirty="0" smtClean="0">
                <a:sym typeface="Wingdings"/>
              </a:rPr>
              <a:t></a:t>
            </a:r>
          </a:p>
          <a:p>
            <a:pPr marL="0" indent="0">
              <a:buNone/>
            </a:pP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And there is not clear evidence of the use of a fast failover approach from IPv6 to IPv4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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5840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Does it matter?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How can you tell when you no longer need to keep running IPv4 on an authoritative name server?</a:t>
            </a:r>
          </a:p>
          <a:p>
            <a:pPr marL="0" indent="0">
              <a:buNone/>
            </a:pPr>
            <a:endParaRPr lang="en-AU" sz="2000" dirty="0" smtClean="0"/>
          </a:p>
          <a:p>
            <a:pPr marL="457200" lvl="1" indent="0">
              <a:buNone/>
            </a:pPr>
            <a:r>
              <a:rPr lang="en-AU" sz="2000" dirty="0" smtClean="0"/>
              <a:t>When there are no longer any queries made using IPv4</a:t>
            </a:r>
          </a:p>
          <a:p>
            <a:pPr marL="457200" lvl="1" indent="0">
              <a:buNone/>
            </a:pPr>
            <a:endParaRPr lang="en-AU" sz="1600" dirty="0" smtClean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But this answer assumes that dual stack resolvers have a clear preference to use IPv6 first and perform a fast failover to IPv4</a:t>
            </a:r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/>
              <a:t>	</a:t>
            </a:r>
            <a:r>
              <a:rPr lang="en-AU" sz="2000" dirty="0" smtClean="0"/>
              <a:t>Which is not happening today in the DNS </a:t>
            </a:r>
            <a:r>
              <a:rPr lang="en-US" sz="2000" dirty="0" smtClean="0">
                <a:sym typeface="Wingdings"/>
              </a:rPr>
              <a:t>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31902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5845" y="2486642"/>
            <a:ext cx="135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That’s it!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8467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DNS</a:t>
            </a:r>
            <a:r>
              <a:rPr lang="en-US" dirty="0" err="1" smtClean="0"/>
              <a:t>balls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b="1" dirty="0" smtClean="0">
                <a:latin typeface="Courier"/>
                <a:cs typeface="Courier"/>
              </a:rPr>
              <a:t>00003.y.dotnxdomain.net.        IN      NS       ns1.00003.y.dotnxdomain.net.</a:t>
            </a:r>
          </a:p>
          <a:p>
            <a:pPr marL="0" indent="0">
              <a:buNone/>
            </a:pPr>
            <a:r>
              <a:rPr lang="en-AU" sz="1200" b="1" dirty="0" smtClean="0">
                <a:latin typeface="Courier"/>
                <a:cs typeface="Courier"/>
              </a:rPr>
              <a:t>ns1.00003.y.dotnxdomain.net.    IN      A        162.223.8.90 </a:t>
            </a:r>
          </a:p>
          <a:p>
            <a:pPr marL="0" indent="0">
              <a:buNone/>
            </a:pPr>
            <a:r>
              <a:rPr lang="en-AU" sz="1200" b="1" dirty="0" smtClean="0">
                <a:latin typeface="Courier"/>
                <a:cs typeface="Courier"/>
              </a:rPr>
              <a:t>                                IN      AAAA     2607:fc50:1001:9500::2</a:t>
            </a:r>
          </a:p>
          <a:p>
            <a:pPr marL="0" indent="0">
              <a:buNone/>
            </a:pPr>
            <a:endParaRPr lang="en-AU" sz="1200" b="1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AU" sz="1600" dirty="0" smtClean="0">
              <a:latin typeface="Menlo  "/>
              <a:cs typeface="Menlo  "/>
            </a:endParaRPr>
          </a:p>
          <a:p>
            <a:pPr marL="457200" lvl="1" indent="0">
              <a:buNone/>
            </a:pPr>
            <a:r>
              <a:rPr lang="en-AU" sz="1400" dirty="0" smtClean="0">
                <a:cs typeface="Verdana"/>
              </a:rPr>
              <a:t>This zone is served by an authoritative name server that has both a V4 and a V6 address</a:t>
            </a:r>
          </a:p>
          <a:p>
            <a:pPr marL="0" indent="0">
              <a:buNone/>
            </a:pPr>
            <a:endParaRPr lang="en-AU" sz="1800" dirty="0" smtClean="0">
              <a:cs typeface="Verdana"/>
            </a:endParaRPr>
          </a:p>
          <a:p>
            <a:r>
              <a:rPr lang="en-AU" sz="1800" dirty="0" smtClean="0">
                <a:cs typeface="Verdana"/>
              </a:rPr>
              <a:t>How should a “Happy Eyeballs” DNS resolver behave?</a:t>
            </a:r>
          </a:p>
          <a:p>
            <a:endParaRPr lang="en-AU" sz="1800" dirty="0" smtClean="0">
              <a:cs typeface="Verdana"/>
            </a:endParaRPr>
          </a:p>
          <a:p>
            <a:r>
              <a:rPr lang="en-AU" sz="1800" dirty="0" smtClean="0">
                <a:cs typeface="Verdana"/>
              </a:rPr>
              <a:t>How do resolvers behave today?</a:t>
            </a:r>
            <a:endParaRPr lang="en-AU" sz="1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4120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Failover in the DNS?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Plan A: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Wait for timeout?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Resolver timeout / retry algorithm is specific to the DNS resolver implementation: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 smtClean="0"/>
              <a:t>RFC1034: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1400" dirty="0" smtClean="0">
                <a:latin typeface="Courier"/>
                <a:cs typeface="Courier"/>
              </a:rPr>
              <a:t> “Send </a:t>
            </a:r>
            <a:r>
              <a:rPr lang="en-US" sz="1400" dirty="0">
                <a:latin typeface="Courier"/>
                <a:cs typeface="Courier"/>
              </a:rPr>
              <a:t>them queries until one returns a response</a:t>
            </a:r>
            <a:r>
              <a:rPr lang="en-US" sz="1400" dirty="0" smtClean="0">
                <a:latin typeface="Courier"/>
                <a:cs typeface="Courier"/>
              </a:rPr>
              <a:t>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665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Observed DNS Resolver Re-Query Times</a:t>
            </a:r>
            <a:endParaRPr lang="en-AU" dirty="0"/>
          </a:p>
        </p:txBody>
      </p:sp>
      <p:pic>
        <p:nvPicPr>
          <p:cNvPr id="4" name="Content Placeholder 3" descr="fig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r="-508"/>
          <a:stretch/>
        </p:blipFill>
        <p:spPr>
          <a:xfrm>
            <a:off x="0" y="1600200"/>
            <a:ext cx="91440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718187" y="270863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 Second Retry</a:t>
            </a:r>
            <a:endParaRPr lang="en-AU" dirty="0"/>
          </a:p>
        </p:txBody>
      </p:sp>
      <p:sp>
        <p:nvSpPr>
          <p:cNvPr id="6" name="Freeform 5"/>
          <p:cNvSpPr/>
          <p:nvPr/>
        </p:nvSpPr>
        <p:spPr>
          <a:xfrm>
            <a:off x="2617929" y="3077971"/>
            <a:ext cx="2799548" cy="2211006"/>
          </a:xfrm>
          <a:custGeom>
            <a:avLst/>
            <a:gdLst>
              <a:gd name="connsiteX0" fmla="*/ 2799548 w 2799548"/>
              <a:gd name="connsiteY0" fmla="*/ 0 h 2098087"/>
              <a:gd name="connsiteX1" fmla="*/ 1079460 w 2799548"/>
              <a:gd name="connsiteY1" fmla="*/ 578700 h 2098087"/>
              <a:gd name="connsiteX2" fmla="*/ 66697 w 2799548"/>
              <a:gd name="connsiteY2" fmla="*/ 2041526 h 2098087"/>
              <a:gd name="connsiteX3" fmla="*/ 90811 w 2799548"/>
              <a:gd name="connsiteY3" fmla="*/ 1824513 h 2098087"/>
              <a:gd name="connsiteX4" fmla="*/ 42584 w 2799548"/>
              <a:gd name="connsiteY4" fmla="*/ 2081713 h 2098087"/>
              <a:gd name="connsiteX5" fmla="*/ 235491 w 2799548"/>
              <a:gd name="connsiteY5" fmla="*/ 2017413 h 209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9548" h="2098087">
                <a:moveTo>
                  <a:pt x="2799548" y="0"/>
                </a:moveTo>
                <a:cubicBezTo>
                  <a:pt x="2167241" y="119223"/>
                  <a:pt x="1534935" y="238446"/>
                  <a:pt x="1079460" y="578700"/>
                </a:cubicBezTo>
                <a:cubicBezTo>
                  <a:pt x="623985" y="918954"/>
                  <a:pt x="231472" y="1833891"/>
                  <a:pt x="66697" y="2041526"/>
                </a:cubicBezTo>
                <a:cubicBezTo>
                  <a:pt x="-98078" y="2249162"/>
                  <a:pt x="94830" y="1817815"/>
                  <a:pt x="90811" y="1824513"/>
                </a:cubicBezTo>
                <a:cubicBezTo>
                  <a:pt x="86792" y="1831211"/>
                  <a:pt x="18471" y="2049563"/>
                  <a:pt x="42584" y="2081713"/>
                </a:cubicBezTo>
                <a:cubicBezTo>
                  <a:pt x="66697" y="2113863"/>
                  <a:pt x="235491" y="2017413"/>
                  <a:pt x="235491" y="20174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4637809" y="3082393"/>
            <a:ext cx="838565" cy="2327206"/>
          </a:xfrm>
          <a:custGeom>
            <a:avLst/>
            <a:gdLst>
              <a:gd name="connsiteX0" fmla="*/ 819856 w 838565"/>
              <a:gd name="connsiteY0" fmla="*/ 68308 h 2327206"/>
              <a:gd name="connsiteX1" fmla="*/ 771629 w 838565"/>
              <a:gd name="connsiteY1" fmla="*/ 108496 h 2327206"/>
              <a:gd name="connsiteX2" fmla="*/ 273286 w 838565"/>
              <a:gd name="connsiteY2" fmla="*/ 1089071 h 2327206"/>
              <a:gd name="connsiteX3" fmla="*/ 96454 w 838565"/>
              <a:gd name="connsiteY3" fmla="*/ 2270584 h 2327206"/>
              <a:gd name="connsiteX4" fmla="*/ 208983 w 838565"/>
              <a:gd name="connsiteY4" fmla="*/ 2158059 h 2327206"/>
              <a:gd name="connsiteX5" fmla="*/ 80378 w 838565"/>
              <a:gd name="connsiteY5" fmla="*/ 2326847 h 2327206"/>
              <a:gd name="connsiteX6" fmla="*/ 0 w 838565"/>
              <a:gd name="connsiteY6" fmla="*/ 2182172 h 232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565" h="2327206">
                <a:moveTo>
                  <a:pt x="819856" y="68308"/>
                </a:moveTo>
                <a:cubicBezTo>
                  <a:pt x="841290" y="3338"/>
                  <a:pt x="862724" y="-61631"/>
                  <a:pt x="771629" y="108496"/>
                </a:cubicBezTo>
                <a:cubicBezTo>
                  <a:pt x="680534" y="278623"/>
                  <a:pt x="385815" y="728723"/>
                  <a:pt x="273286" y="1089071"/>
                </a:cubicBezTo>
                <a:cubicBezTo>
                  <a:pt x="160757" y="1449419"/>
                  <a:pt x="107171" y="2092419"/>
                  <a:pt x="96454" y="2270584"/>
                </a:cubicBezTo>
                <a:cubicBezTo>
                  <a:pt x="85737" y="2448749"/>
                  <a:pt x="211662" y="2148682"/>
                  <a:pt x="208983" y="2158059"/>
                </a:cubicBezTo>
                <a:cubicBezTo>
                  <a:pt x="206304" y="2167436"/>
                  <a:pt x="115208" y="2322828"/>
                  <a:pt x="80378" y="2326847"/>
                </a:cubicBezTo>
                <a:cubicBezTo>
                  <a:pt x="45548" y="2330866"/>
                  <a:pt x="22774" y="2256519"/>
                  <a:pt x="0" y="218217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5505892" y="3094439"/>
            <a:ext cx="1348639" cy="2349977"/>
          </a:xfrm>
          <a:custGeom>
            <a:avLst/>
            <a:gdLst>
              <a:gd name="connsiteX0" fmla="*/ 0 w 1348639"/>
              <a:gd name="connsiteY0" fmla="*/ 0 h 2349977"/>
              <a:gd name="connsiteX1" fmla="*/ 707326 w 1348639"/>
              <a:gd name="connsiteY1" fmla="*/ 626925 h 2349977"/>
              <a:gd name="connsiteX2" fmla="*/ 1302123 w 1348639"/>
              <a:gd name="connsiteY2" fmla="*/ 2290688 h 2349977"/>
              <a:gd name="connsiteX3" fmla="*/ 1310161 w 1348639"/>
              <a:gd name="connsiteY3" fmla="*/ 2009376 h 2349977"/>
              <a:gd name="connsiteX4" fmla="*/ 1310161 w 1348639"/>
              <a:gd name="connsiteY4" fmla="*/ 2314801 h 2349977"/>
              <a:gd name="connsiteX5" fmla="*/ 1141367 w 1348639"/>
              <a:gd name="connsiteY5" fmla="*/ 2242463 h 234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639" h="2349977">
                <a:moveTo>
                  <a:pt x="0" y="0"/>
                </a:moveTo>
                <a:cubicBezTo>
                  <a:pt x="245153" y="122572"/>
                  <a:pt x="490306" y="245144"/>
                  <a:pt x="707326" y="626925"/>
                </a:cubicBezTo>
                <a:cubicBezTo>
                  <a:pt x="924347" y="1008706"/>
                  <a:pt x="1201651" y="2060280"/>
                  <a:pt x="1302123" y="2290688"/>
                </a:cubicBezTo>
                <a:cubicBezTo>
                  <a:pt x="1402595" y="2521096"/>
                  <a:pt x="1308821" y="2005357"/>
                  <a:pt x="1310161" y="2009376"/>
                </a:cubicBezTo>
                <a:cubicBezTo>
                  <a:pt x="1311501" y="2013395"/>
                  <a:pt x="1338293" y="2275953"/>
                  <a:pt x="1310161" y="2314801"/>
                </a:cubicBezTo>
                <a:cubicBezTo>
                  <a:pt x="1282029" y="2353649"/>
                  <a:pt x="1141367" y="2242463"/>
                  <a:pt x="1141367" y="224246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431821" y="2443486"/>
            <a:ext cx="176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0.8 Second Retry</a:t>
            </a:r>
            <a:endParaRPr lang="en-AU" dirty="0"/>
          </a:p>
        </p:txBody>
      </p:sp>
      <p:sp>
        <p:nvSpPr>
          <p:cNvPr id="11" name="Freeform 10"/>
          <p:cNvSpPr/>
          <p:nvPr/>
        </p:nvSpPr>
        <p:spPr>
          <a:xfrm>
            <a:off x="2290152" y="2805089"/>
            <a:ext cx="1993994" cy="1238983"/>
          </a:xfrm>
          <a:custGeom>
            <a:avLst/>
            <a:gdLst>
              <a:gd name="connsiteX0" fmla="*/ 1993994 w 1993994"/>
              <a:gd name="connsiteY0" fmla="*/ 0 h 1238983"/>
              <a:gd name="connsiteX1" fmla="*/ 780287 w 1993994"/>
              <a:gd name="connsiteY1" fmla="*/ 659075 h 1238983"/>
              <a:gd name="connsiteX2" fmla="*/ 32772 w 1993994"/>
              <a:gd name="connsiteY2" fmla="*/ 1213663 h 1238983"/>
              <a:gd name="connsiteX3" fmla="*/ 161376 w 1993994"/>
              <a:gd name="connsiteY3" fmla="*/ 1036838 h 1238983"/>
              <a:gd name="connsiteX4" fmla="*/ 620 w 1993994"/>
              <a:gd name="connsiteY4" fmla="*/ 1213663 h 1238983"/>
              <a:gd name="connsiteX5" fmla="*/ 233717 w 1993994"/>
              <a:gd name="connsiteY5" fmla="*/ 1237775 h 12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3994" h="1238983">
                <a:moveTo>
                  <a:pt x="1993994" y="0"/>
                </a:moveTo>
                <a:cubicBezTo>
                  <a:pt x="1550575" y="228399"/>
                  <a:pt x="1107157" y="456798"/>
                  <a:pt x="780287" y="659075"/>
                </a:cubicBezTo>
                <a:cubicBezTo>
                  <a:pt x="453417" y="861352"/>
                  <a:pt x="135924" y="1150703"/>
                  <a:pt x="32772" y="1213663"/>
                </a:cubicBezTo>
                <a:cubicBezTo>
                  <a:pt x="-70380" y="1276623"/>
                  <a:pt x="166735" y="1036838"/>
                  <a:pt x="161376" y="1036838"/>
                </a:cubicBezTo>
                <a:cubicBezTo>
                  <a:pt x="156017" y="1036838"/>
                  <a:pt x="-11437" y="1180174"/>
                  <a:pt x="620" y="1213663"/>
                </a:cubicBezTo>
                <a:cubicBezTo>
                  <a:pt x="12677" y="1247152"/>
                  <a:pt x="233717" y="1237775"/>
                  <a:pt x="233717" y="123777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3914711" y="2821164"/>
            <a:ext cx="385511" cy="1873079"/>
          </a:xfrm>
          <a:custGeom>
            <a:avLst/>
            <a:gdLst>
              <a:gd name="connsiteX0" fmla="*/ 385511 w 385511"/>
              <a:gd name="connsiteY0" fmla="*/ 0 h 1873079"/>
              <a:gd name="connsiteX1" fmla="*/ 88112 w 385511"/>
              <a:gd name="connsiteY1" fmla="*/ 1607501 h 1873079"/>
              <a:gd name="connsiteX2" fmla="*/ 7734 w 385511"/>
              <a:gd name="connsiteY2" fmla="*/ 1840588 h 1873079"/>
              <a:gd name="connsiteX3" fmla="*/ 7734 w 385511"/>
              <a:gd name="connsiteY3" fmla="*/ 1695913 h 1873079"/>
              <a:gd name="connsiteX4" fmla="*/ 47923 w 385511"/>
              <a:gd name="connsiteY4" fmla="*/ 1872738 h 1873079"/>
              <a:gd name="connsiteX5" fmla="*/ 240831 w 385511"/>
              <a:gd name="connsiteY5" fmla="*/ 1744138 h 187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511" h="1873079">
                <a:moveTo>
                  <a:pt x="385511" y="0"/>
                </a:moveTo>
                <a:cubicBezTo>
                  <a:pt x="268293" y="650368"/>
                  <a:pt x="151075" y="1300736"/>
                  <a:pt x="88112" y="1607501"/>
                </a:cubicBezTo>
                <a:cubicBezTo>
                  <a:pt x="25149" y="1914266"/>
                  <a:pt x="21130" y="1825853"/>
                  <a:pt x="7734" y="1840588"/>
                </a:cubicBezTo>
                <a:cubicBezTo>
                  <a:pt x="-5662" y="1855323"/>
                  <a:pt x="1036" y="1690555"/>
                  <a:pt x="7734" y="1695913"/>
                </a:cubicBezTo>
                <a:cubicBezTo>
                  <a:pt x="14432" y="1701271"/>
                  <a:pt x="9073" y="1864701"/>
                  <a:pt x="47923" y="1872738"/>
                </a:cubicBezTo>
                <a:cubicBezTo>
                  <a:pt x="86772" y="1880776"/>
                  <a:pt x="240831" y="1744138"/>
                  <a:pt x="240831" y="174413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/>
          <p:cNvSpPr/>
          <p:nvPr/>
        </p:nvSpPr>
        <p:spPr>
          <a:xfrm>
            <a:off x="4316298" y="2772939"/>
            <a:ext cx="1159810" cy="1460884"/>
          </a:xfrm>
          <a:custGeom>
            <a:avLst/>
            <a:gdLst>
              <a:gd name="connsiteX0" fmla="*/ 0 w 1159810"/>
              <a:gd name="connsiteY0" fmla="*/ 0 h 1460884"/>
              <a:gd name="connsiteX1" fmla="*/ 683212 w 1159810"/>
              <a:gd name="connsiteY1" fmla="*/ 723375 h 1460884"/>
              <a:gd name="connsiteX2" fmla="*/ 1125291 w 1159810"/>
              <a:gd name="connsiteY2" fmla="*/ 1414600 h 1460884"/>
              <a:gd name="connsiteX3" fmla="*/ 1125291 w 1159810"/>
              <a:gd name="connsiteY3" fmla="*/ 1229738 h 1460884"/>
              <a:gd name="connsiteX4" fmla="*/ 1149405 w 1159810"/>
              <a:gd name="connsiteY4" fmla="*/ 1438713 h 1460884"/>
              <a:gd name="connsiteX5" fmla="*/ 932384 w 1159810"/>
              <a:gd name="connsiteY5" fmla="*/ 1454788 h 14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810" h="1460884">
                <a:moveTo>
                  <a:pt x="0" y="0"/>
                </a:moveTo>
                <a:cubicBezTo>
                  <a:pt x="247832" y="243804"/>
                  <a:pt x="495664" y="487608"/>
                  <a:pt x="683212" y="723375"/>
                </a:cubicBezTo>
                <a:cubicBezTo>
                  <a:pt x="870760" y="959142"/>
                  <a:pt x="1051611" y="1330206"/>
                  <a:pt x="1125291" y="1414600"/>
                </a:cubicBezTo>
                <a:cubicBezTo>
                  <a:pt x="1198971" y="1498994"/>
                  <a:pt x="1121272" y="1225719"/>
                  <a:pt x="1125291" y="1229738"/>
                </a:cubicBezTo>
                <a:cubicBezTo>
                  <a:pt x="1129310" y="1233757"/>
                  <a:pt x="1181556" y="1401205"/>
                  <a:pt x="1149405" y="1438713"/>
                </a:cubicBezTo>
                <a:cubicBezTo>
                  <a:pt x="1117254" y="1476221"/>
                  <a:pt x="932384" y="1454788"/>
                  <a:pt x="932384" y="145478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290152" y="2170402"/>
            <a:ext cx="188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0.37 Second Retry</a:t>
            </a:r>
            <a:endParaRPr lang="en-AU" dirty="0"/>
          </a:p>
        </p:txBody>
      </p:sp>
      <p:sp>
        <p:nvSpPr>
          <p:cNvPr id="15" name="Freeform 14"/>
          <p:cNvSpPr/>
          <p:nvPr/>
        </p:nvSpPr>
        <p:spPr>
          <a:xfrm>
            <a:off x="1354983" y="2572001"/>
            <a:ext cx="1643116" cy="747488"/>
          </a:xfrm>
          <a:custGeom>
            <a:avLst/>
            <a:gdLst>
              <a:gd name="connsiteX0" fmla="*/ 1643116 w 1643116"/>
              <a:gd name="connsiteY0" fmla="*/ 0 h 747488"/>
              <a:gd name="connsiteX1" fmla="*/ 566051 w 1643116"/>
              <a:gd name="connsiteY1" fmla="*/ 442063 h 747488"/>
              <a:gd name="connsiteX2" fmla="*/ 27518 w 1643116"/>
              <a:gd name="connsiteY2" fmla="*/ 739451 h 747488"/>
              <a:gd name="connsiteX3" fmla="*/ 75745 w 1643116"/>
              <a:gd name="connsiteY3" fmla="*/ 602813 h 747488"/>
              <a:gd name="connsiteX4" fmla="*/ 51632 w 1643116"/>
              <a:gd name="connsiteY4" fmla="*/ 723376 h 747488"/>
              <a:gd name="connsiteX5" fmla="*/ 284728 w 1643116"/>
              <a:gd name="connsiteY5" fmla="*/ 747488 h 74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116" h="747488">
                <a:moveTo>
                  <a:pt x="1643116" y="0"/>
                </a:moveTo>
                <a:cubicBezTo>
                  <a:pt x="1239216" y="159410"/>
                  <a:pt x="835317" y="318821"/>
                  <a:pt x="566051" y="442063"/>
                </a:cubicBezTo>
                <a:cubicBezTo>
                  <a:pt x="296785" y="565305"/>
                  <a:pt x="109236" y="712659"/>
                  <a:pt x="27518" y="739451"/>
                </a:cubicBezTo>
                <a:cubicBezTo>
                  <a:pt x="-54200" y="766243"/>
                  <a:pt x="71726" y="605492"/>
                  <a:pt x="75745" y="602813"/>
                </a:cubicBezTo>
                <a:cubicBezTo>
                  <a:pt x="79764" y="600134"/>
                  <a:pt x="16802" y="699264"/>
                  <a:pt x="51632" y="723376"/>
                </a:cubicBezTo>
                <a:cubicBezTo>
                  <a:pt x="86462" y="747488"/>
                  <a:pt x="185595" y="747488"/>
                  <a:pt x="284728" y="747488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1630729" y="2555926"/>
            <a:ext cx="1431672" cy="2073676"/>
          </a:xfrm>
          <a:custGeom>
            <a:avLst/>
            <a:gdLst>
              <a:gd name="connsiteX0" fmla="*/ 1431672 w 1431672"/>
              <a:gd name="connsiteY0" fmla="*/ 0 h 2073676"/>
              <a:gd name="connsiteX1" fmla="*/ 459098 w 1431672"/>
              <a:gd name="connsiteY1" fmla="*/ 618888 h 2073676"/>
              <a:gd name="connsiteX2" fmla="*/ 944 w 1431672"/>
              <a:gd name="connsiteY2" fmla="*/ 1736101 h 2073676"/>
              <a:gd name="connsiteX3" fmla="*/ 338532 w 1431672"/>
              <a:gd name="connsiteY3" fmla="*/ 2009376 h 2073676"/>
              <a:gd name="connsiteX4" fmla="*/ 306380 w 1431672"/>
              <a:gd name="connsiteY4" fmla="*/ 1904889 h 2073676"/>
              <a:gd name="connsiteX5" fmla="*/ 338532 w 1431672"/>
              <a:gd name="connsiteY5" fmla="*/ 2033489 h 2073676"/>
              <a:gd name="connsiteX6" fmla="*/ 193851 w 1431672"/>
              <a:gd name="connsiteY6" fmla="*/ 2073676 h 207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672" h="2073676">
                <a:moveTo>
                  <a:pt x="1431672" y="0"/>
                </a:moveTo>
                <a:cubicBezTo>
                  <a:pt x="1064612" y="164769"/>
                  <a:pt x="697553" y="329538"/>
                  <a:pt x="459098" y="618888"/>
                </a:cubicBezTo>
                <a:cubicBezTo>
                  <a:pt x="220643" y="908238"/>
                  <a:pt x="21038" y="1504353"/>
                  <a:pt x="944" y="1736101"/>
                </a:cubicBezTo>
                <a:cubicBezTo>
                  <a:pt x="-19150" y="1967849"/>
                  <a:pt x="287626" y="1981245"/>
                  <a:pt x="338532" y="2009376"/>
                </a:cubicBezTo>
                <a:cubicBezTo>
                  <a:pt x="389438" y="2037507"/>
                  <a:pt x="306380" y="1900870"/>
                  <a:pt x="306380" y="1904889"/>
                </a:cubicBezTo>
                <a:cubicBezTo>
                  <a:pt x="306380" y="1908908"/>
                  <a:pt x="357287" y="2005358"/>
                  <a:pt x="338532" y="2033489"/>
                </a:cubicBezTo>
                <a:cubicBezTo>
                  <a:pt x="319777" y="2061620"/>
                  <a:pt x="256814" y="2067648"/>
                  <a:pt x="193851" y="2073676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38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Failover in the DNS?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If the DNS were to behave like the Web: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assemble a sorted list of V4 and V6 addresses</a:t>
            </a:r>
          </a:p>
          <a:p>
            <a:pPr lvl="1"/>
            <a:r>
              <a:rPr lang="en-US" sz="1800" dirty="0"/>
              <a:t>	l</a:t>
            </a:r>
            <a:r>
              <a:rPr lang="en-US" sz="1800" dirty="0" smtClean="0"/>
              <a:t>aunch a query to the “best” V6 server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wait for &lt;small time&gt;</a:t>
            </a:r>
          </a:p>
          <a:p>
            <a:pPr lvl="1"/>
            <a:r>
              <a:rPr lang="en-US" sz="1800" dirty="0" smtClean="0"/>
              <a:t>	launch a query to the “best” V4 server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But this is not what typically happens today.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What does happen?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4" name="TextBox 3"/>
          <p:cNvSpPr txBox="1"/>
          <p:nvPr/>
        </p:nvSpPr>
        <p:spPr>
          <a:xfrm rot="21251202">
            <a:off x="2608299" y="2927142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Where &lt;small time&gt; is around the order of an expected RTT  for the query</a:t>
            </a:r>
          </a:p>
          <a:p>
            <a:endParaRPr lang="en-AU" sz="1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01008" y="2783449"/>
            <a:ext cx="386917" cy="576325"/>
          </a:xfrm>
          <a:custGeom>
            <a:avLst/>
            <a:gdLst>
              <a:gd name="connsiteX0" fmla="*/ 386917 w 386917"/>
              <a:gd name="connsiteY0" fmla="*/ 576325 h 576325"/>
              <a:gd name="connsiteX1" fmla="*/ 32492 w 386917"/>
              <a:gd name="connsiteY1" fmla="*/ 52052 h 576325"/>
              <a:gd name="connsiteX2" fmla="*/ 17724 w 386917"/>
              <a:gd name="connsiteY2" fmla="*/ 192351 h 576325"/>
              <a:gd name="connsiteX3" fmla="*/ 47259 w 386917"/>
              <a:gd name="connsiteY3" fmla="*/ 7748 h 576325"/>
              <a:gd name="connsiteX4" fmla="*/ 202321 w 386917"/>
              <a:gd name="connsiteY4" fmla="*/ 52052 h 5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917" h="576325">
                <a:moveTo>
                  <a:pt x="386917" y="576325"/>
                </a:moveTo>
                <a:cubicBezTo>
                  <a:pt x="240470" y="346186"/>
                  <a:pt x="94024" y="116048"/>
                  <a:pt x="32492" y="52052"/>
                </a:cubicBezTo>
                <a:cubicBezTo>
                  <a:pt x="-29040" y="-11944"/>
                  <a:pt x="15263" y="199735"/>
                  <a:pt x="17724" y="192351"/>
                </a:cubicBezTo>
                <a:cubicBezTo>
                  <a:pt x="20185" y="184967"/>
                  <a:pt x="16493" y="31131"/>
                  <a:pt x="47259" y="7748"/>
                </a:cubicBezTo>
                <a:cubicBezTo>
                  <a:pt x="78025" y="-15635"/>
                  <a:pt x="140173" y="18208"/>
                  <a:pt x="202321" y="52052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29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DNS Resolver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9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6652</TotalTime>
  <Words>1626</Words>
  <Application>Microsoft Macintosh PowerPoint</Application>
  <PresentationFormat>On-screen Show (4:3)</PresentationFormat>
  <Paragraphs>291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Happy Eyeballs for the DNS</vt:lpstr>
      <vt:lpstr>Recap: “Happy Eyeballs”</vt:lpstr>
      <vt:lpstr>Recap: “Happy Eyeballs”</vt:lpstr>
      <vt:lpstr>Recap: “Happy Eyeballs”</vt:lpstr>
      <vt:lpstr>Happy DNSballs?</vt:lpstr>
      <vt:lpstr>Fast Failover in the DNS?</vt:lpstr>
      <vt:lpstr>Observed DNS Resolver Re-Query Times</vt:lpstr>
      <vt:lpstr>Fast Failover in the DNS?</vt:lpstr>
      <vt:lpstr>Measuring DNS Resolver Behaviour</vt:lpstr>
      <vt:lpstr>Aside: Understanding DNS Resolvers is “tricky”</vt:lpstr>
      <vt:lpstr>Aside: Understanding DNS Resolvers is “tricky”</vt:lpstr>
      <vt:lpstr>Aside: Understanding DNS Resolvers is “tricky”</vt:lpstr>
      <vt:lpstr>Aside: Understanding DNS Resolvers is “tricky”</vt:lpstr>
      <vt:lpstr>Glueless Delegation</vt:lpstr>
      <vt:lpstr>Glueless Delegation</vt:lpstr>
      <vt:lpstr>PowerPoint Presentation</vt:lpstr>
      <vt:lpstr>PowerPoint Presentation</vt:lpstr>
      <vt:lpstr>Glueless Delegation</vt:lpstr>
      <vt:lpstr>Testing V6 Preference in the DNS</vt:lpstr>
      <vt:lpstr>The Experiment</vt:lpstr>
      <vt:lpstr>The Experiment</vt:lpstr>
      <vt:lpstr>DNS Query Behaviours per Experiment</vt:lpstr>
      <vt:lpstr>DNS Query Behaviours per Experiment</vt:lpstr>
      <vt:lpstr>DNS Queries</vt:lpstr>
      <vt:lpstr>DNS Queries</vt:lpstr>
      <vt:lpstr>DNS Resolvers</vt:lpstr>
      <vt:lpstr>Aside: Identifying DNS Dual Stack Resolvers</vt:lpstr>
      <vt:lpstr>DNS resolvers</vt:lpstr>
      <vt:lpstr>DNS Dual Stack Resolvers</vt:lpstr>
      <vt:lpstr>DNS Dual Stack resolvers</vt:lpstr>
      <vt:lpstr>DNS V6 Capable resolvers</vt:lpstr>
      <vt:lpstr>DNS Protocol Switch Times</vt:lpstr>
      <vt:lpstr>DNS Protocol Switch Times</vt:lpstr>
      <vt:lpstr>What Does Google’s Public DNS Do?</vt:lpstr>
      <vt:lpstr>What does Bind Do?</vt:lpstr>
      <vt:lpstr>What does Bind do?</vt:lpstr>
      <vt:lpstr>What does Bind do?</vt:lpstr>
      <vt:lpstr>What does NON-Bind do?</vt:lpstr>
      <vt:lpstr>What does NON-Bind do?</vt:lpstr>
      <vt:lpstr>Happy DNS Eyeballs?</vt:lpstr>
      <vt:lpstr>Does it matter?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DNS Eyeballs</dc:title>
  <dc:creator>Geoff Huston</dc:creator>
  <cp:lastModifiedBy>Geoff Huston</cp:lastModifiedBy>
  <cp:revision>67</cp:revision>
  <dcterms:created xsi:type="dcterms:W3CDTF">2015-09-08T03:07:42Z</dcterms:created>
  <dcterms:modified xsi:type="dcterms:W3CDTF">2015-09-22T01:31:20Z</dcterms:modified>
</cp:coreProperties>
</file>